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430" r:id="rId3"/>
    <p:sldId id="319" r:id="rId4"/>
    <p:sldId id="257" r:id="rId5"/>
    <p:sldId id="440" r:id="rId6"/>
    <p:sldId id="392" r:id="rId7"/>
    <p:sldId id="441" r:id="rId8"/>
    <p:sldId id="442" r:id="rId9"/>
    <p:sldId id="443" r:id="rId10"/>
    <p:sldId id="434" r:id="rId11"/>
    <p:sldId id="393" r:id="rId12"/>
    <p:sldId id="394" r:id="rId13"/>
    <p:sldId id="395" r:id="rId14"/>
    <p:sldId id="396" r:id="rId15"/>
    <p:sldId id="397" r:id="rId16"/>
    <p:sldId id="398" r:id="rId17"/>
    <p:sldId id="399" r:id="rId18"/>
    <p:sldId id="406" r:id="rId19"/>
    <p:sldId id="407" r:id="rId20"/>
    <p:sldId id="408" r:id="rId21"/>
    <p:sldId id="409" r:id="rId22"/>
    <p:sldId id="410" r:id="rId23"/>
    <p:sldId id="411" r:id="rId24"/>
    <p:sldId id="412" r:id="rId25"/>
    <p:sldId id="413" r:id="rId26"/>
    <p:sldId id="414" r:id="rId27"/>
    <p:sldId id="400" r:id="rId28"/>
    <p:sldId id="401" r:id="rId29"/>
    <p:sldId id="439" r:id="rId30"/>
    <p:sldId id="445" r:id="rId31"/>
    <p:sldId id="402" r:id="rId32"/>
    <p:sldId id="403" r:id="rId33"/>
    <p:sldId id="404" r:id="rId34"/>
    <p:sldId id="416" r:id="rId35"/>
    <p:sldId id="447" r:id="rId36"/>
    <p:sldId id="417" r:id="rId37"/>
    <p:sldId id="418" r:id="rId38"/>
    <p:sldId id="419" r:id="rId39"/>
    <p:sldId id="420" r:id="rId40"/>
    <p:sldId id="421" r:id="rId41"/>
    <p:sldId id="422" r:id="rId42"/>
    <p:sldId id="429" r:id="rId43"/>
    <p:sldId id="438" r:id="rId44"/>
    <p:sldId id="427" r:id="rId45"/>
    <p:sldId id="424" r:id="rId46"/>
    <p:sldId id="437" r:id="rId47"/>
    <p:sldId id="423" r:id="rId48"/>
    <p:sldId id="425" r:id="rId49"/>
    <p:sldId id="405" r:id="rId50"/>
    <p:sldId id="444" r:id="rId51"/>
    <p:sldId id="431" r:id="rId52"/>
    <p:sldId id="432" r:id="rId53"/>
    <p:sldId id="381"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46" autoAdjust="0"/>
    <p:restoredTop sz="94686"/>
  </p:normalViewPr>
  <p:slideViewPr>
    <p:cSldViewPr>
      <p:cViewPr varScale="1">
        <p:scale>
          <a:sx n="74" d="100"/>
          <a:sy n="74" d="100"/>
        </p:scale>
        <p:origin x="-732" y="-90"/>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18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FDDE2-FF4C-472D-92E4-3E0132E985BF}" type="datetimeFigureOut">
              <a:rPr lang="tr-TR" smtClean="0"/>
              <a:pPr/>
              <a:t>23.03.2023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6A7E0-292B-42CD-A5DB-89B525E54356}" type="slidenum">
              <a:rPr lang="tr-TR" smtClean="0"/>
              <a:pPr/>
              <a:t>‹#›</a:t>
            </a:fld>
            <a:endParaRPr lang="tr-TR"/>
          </a:p>
        </p:txBody>
      </p:sp>
    </p:spTree>
    <p:extLst>
      <p:ext uri="{BB962C8B-B14F-4D97-AF65-F5344CB8AC3E}">
        <p14:creationId xmlns:p14="http://schemas.microsoft.com/office/powerpoint/2010/main" val="222618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92268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38197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23.03.2023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23.03.2023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E78275-4F3C-473C-9E02-67666144A69A}" type="datetimeFigureOut">
              <a:rPr lang="tr-TR" smtClean="0"/>
              <a:pPr/>
              <a:t>23.03.2023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E78275-4F3C-473C-9E02-67666144A69A}" type="datetimeFigureOut">
              <a:rPr lang="tr-TR" smtClean="0"/>
              <a:pPr/>
              <a:t>23.03.2023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E78275-4F3C-473C-9E02-67666144A69A}" type="datetimeFigureOut">
              <a:rPr lang="tr-TR" smtClean="0"/>
              <a:pPr/>
              <a:t>23.03.2023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78275-4F3C-473C-9E02-67666144A69A}" type="datetimeFigureOut">
              <a:rPr lang="tr-TR" smtClean="0"/>
              <a:pPr/>
              <a:t>23.03.2023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23.03.2023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23.03.2023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8275-4F3C-473C-9E02-67666144A69A}" type="datetimeFigureOut">
              <a:rPr lang="tr-TR" smtClean="0"/>
              <a:pPr/>
              <a:t>23.03.2023</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BF85-6EDA-4624-93A1-342ECA7E26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1">
            <a:extLst>
              <a:ext uri="{FF2B5EF4-FFF2-40B4-BE49-F238E27FC236}">
                <a16:creationId xmlns:a16="http://schemas.microsoft.com/office/drawing/2014/main" xmlns="" id="{7DEEC3DE-7A4E-0D40-9D07-73F06E3022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04" y="-27384"/>
            <a:ext cx="12195176"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312712" y="695077"/>
            <a:ext cx="9000154" cy="2736304"/>
          </a:xfrm>
        </p:spPr>
        <p:txBody>
          <a:bodyPr>
            <a:normAutofit fontScale="90000"/>
          </a:bodyPr>
          <a:lstStyle/>
          <a:p>
            <a:r>
              <a:rPr lang="tr-TR" sz="6600" dirty="0">
                <a:solidFill>
                  <a:schemeClr val="tx2"/>
                </a:solidFill>
                <a:latin typeface="Caveat Brush" pitchFamily="2" charset="0"/>
                <a:cs typeface="Times New Roman" panose="02020603050405020304" pitchFamily="18" charset="0"/>
              </a:rPr>
              <a:t>PSİKOSOSYAL</a:t>
            </a:r>
            <a:br>
              <a:rPr lang="tr-TR" sz="6600" dirty="0">
                <a:solidFill>
                  <a:schemeClr val="tx2"/>
                </a:solidFill>
                <a:latin typeface="Caveat Brush" pitchFamily="2" charset="0"/>
                <a:cs typeface="Times New Roman" panose="02020603050405020304" pitchFamily="18" charset="0"/>
              </a:rPr>
            </a:br>
            <a:r>
              <a:rPr lang="tr-TR" sz="6600" dirty="0">
                <a:solidFill>
                  <a:schemeClr val="tx2"/>
                </a:solidFill>
                <a:latin typeface="Caveat Brush" pitchFamily="2" charset="0"/>
                <a:cs typeface="Times New Roman" panose="02020603050405020304" pitchFamily="18" charset="0"/>
              </a:rPr>
              <a:t>DESTEK</a:t>
            </a:r>
            <a:r>
              <a:rPr lang="tr-TR" sz="6000" dirty="0">
                <a:solidFill>
                  <a:schemeClr val="tx2"/>
                </a:solidFill>
                <a:latin typeface="Caveat Brush" pitchFamily="2" charset="0"/>
                <a:cs typeface="Times New Roman" panose="02020603050405020304" pitchFamily="18" charset="0"/>
              </a:rPr>
              <a:t/>
            </a:r>
            <a:br>
              <a:rPr lang="tr-TR" sz="6000" dirty="0">
                <a:solidFill>
                  <a:schemeClr val="tx2"/>
                </a:solidFill>
                <a:latin typeface="Caveat Brush" pitchFamily="2" charset="0"/>
                <a:cs typeface="Times New Roman" panose="02020603050405020304" pitchFamily="18" charset="0"/>
              </a:rPr>
            </a:br>
            <a:r>
              <a:rPr lang="tr-TR" sz="4800" dirty="0">
                <a:solidFill>
                  <a:schemeClr val="tx2"/>
                </a:solidFill>
                <a:latin typeface="Caveat Brush" pitchFamily="2" charset="0"/>
                <a:cs typeface="Times New Roman" panose="02020603050405020304" pitchFamily="18" charset="0"/>
              </a:rPr>
              <a:t>DEPREM</a:t>
            </a:r>
          </a:p>
        </p:txBody>
      </p:sp>
      <p:sp>
        <p:nvSpPr>
          <p:cNvPr id="3" name="2 Alt Başlık"/>
          <p:cNvSpPr>
            <a:spLocks noGrp="1"/>
          </p:cNvSpPr>
          <p:nvPr>
            <p:ph type="subTitle" idx="1"/>
          </p:nvPr>
        </p:nvSpPr>
        <p:spPr>
          <a:xfrm>
            <a:off x="7823599" y="3038028"/>
            <a:ext cx="3384376" cy="2773810"/>
          </a:xfrm>
        </p:spPr>
        <p:txBody>
          <a:bodyPr>
            <a:noAutofit/>
          </a:bodyPr>
          <a:lstStyle/>
          <a:p>
            <a:r>
              <a:rPr lang="tr-TR" sz="2800" b="1" dirty="0">
                <a:solidFill>
                  <a:srgbClr val="00B0F0"/>
                </a:solidFill>
                <a:latin typeface="Raleway" panose="020B0503030101060003" pitchFamily="34" charset="0"/>
                <a:cs typeface="Times New Roman" panose="02020603050405020304" pitchFamily="18" charset="0"/>
              </a:rPr>
              <a:t>PSİKOEĞİTİM ÇALIŞMASI</a:t>
            </a:r>
          </a:p>
          <a:p>
            <a:r>
              <a:rPr lang="tr-TR" sz="2800" b="1" dirty="0">
                <a:solidFill>
                  <a:srgbClr val="00B0F0"/>
                </a:solidFill>
                <a:latin typeface="Raleway" panose="020B0503030101060003" pitchFamily="34" charset="0"/>
                <a:cs typeface="Times New Roman" panose="02020603050405020304" pitchFamily="18" charset="0"/>
              </a:rPr>
              <a:t>AİLE BİLGİLENDİRME OTURUMU</a:t>
            </a:r>
          </a:p>
          <a:p>
            <a:endParaRPr lang="tr-TR" b="1" dirty="0">
              <a:solidFill>
                <a:srgbClr val="00B0F0"/>
              </a:solidFill>
              <a:latin typeface="Raleway" panose="020B0503030101060003" pitchFamily="34" charset="0"/>
              <a:cs typeface="Times New Roman" panose="02020603050405020304" pitchFamily="18" charset="0"/>
            </a:endParaRPr>
          </a:p>
        </p:txBody>
      </p:sp>
      <p:pic>
        <p:nvPicPr>
          <p:cNvPr id="10" name="Resim 9">
            <a:extLst>
              <a:ext uri="{FF2B5EF4-FFF2-40B4-BE49-F238E27FC236}">
                <a16:creationId xmlns:a16="http://schemas.microsoft.com/office/drawing/2014/main" xmlns="" id="{31D88233-67D7-B14C-ACCE-24C3FEB313CD}"/>
              </a:ext>
            </a:extLst>
          </p:cNvPr>
          <p:cNvPicPr>
            <a:picLocks noChangeAspect="1"/>
          </p:cNvPicPr>
          <p:nvPr/>
        </p:nvPicPr>
        <p:blipFill>
          <a:blip r:embed="rId3"/>
          <a:stretch>
            <a:fillRect/>
          </a:stretch>
        </p:blipFill>
        <p:spPr>
          <a:xfrm>
            <a:off x="345303" y="5660852"/>
            <a:ext cx="1726385" cy="853037"/>
          </a:xfrm>
          <a:prstGeom prst="rect">
            <a:avLst/>
          </a:prstGeom>
        </p:spPr>
      </p:pic>
      <p:pic>
        <p:nvPicPr>
          <p:cNvPr id="11" name="Resim 10">
            <a:extLst>
              <a:ext uri="{FF2B5EF4-FFF2-40B4-BE49-F238E27FC236}">
                <a16:creationId xmlns:a16="http://schemas.microsoft.com/office/drawing/2014/main" xmlns="" id="{5AAA8023-12A2-824B-AF5A-283259F98417}"/>
              </a:ext>
            </a:extLst>
          </p:cNvPr>
          <p:cNvPicPr>
            <a:picLocks noChangeAspect="1"/>
          </p:cNvPicPr>
          <p:nvPr/>
        </p:nvPicPr>
        <p:blipFill>
          <a:blip r:embed="rId4"/>
          <a:stretch>
            <a:fillRect/>
          </a:stretch>
        </p:blipFill>
        <p:spPr>
          <a:xfrm>
            <a:off x="2028208" y="5707788"/>
            <a:ext cx="1696562" cy="838301"/>
          </a:xfrm>
          <a:prstGeom prst="rect">
            <a:avLst/>
          </a:prstGeom>
        </p:spPr>
      </p:pic>
      <p:pic>
        <p:nvPicPr>
          <p:cNvPr id="12" name="Resim 11">
            <a:extLst>
              <a:ext uri="{FF2B5EF4-FFF2-40B4-BE49-F238E27FC236}">
                <a16:creationId xmlns:a16="http://schemas.microsoft.com/office/drawing/2014/main" xmlns="" id="{568B603C-5810-374F-B97E-533D6BDF726A}"/>
              </a:ext>
            </a:extLst>
          </p:cNvPr>
          <p:cNvPicPr>
            <a:picLocks noChangeAspect="1"/>
          </p:cNvPicPr>
          <p:nvPr/>
        </p:nvPicPr>
        <p:blipFill>
          <a:blip r:embed="rId5"/>
          <a:stretch>
            <a:fillRect/>
          </a:stretch>
        </p:blipFill>
        <p:spPr>
          <a:xfrm>
            <a:off x="4029263" y="5661248"/>
            <a:ext cx="1736325" cy="857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5440" y="2492896"/>
            <a:ext cx="9806880" cy="2880320"/>
          </a:xfrm>
        </p:spPr>
        <p:txBody>
          <a:bodyPr>
            <a:normAutofit/>
          </a:bodyPr>
          <a:lstStyle/>
          <a:p>
            <a:pPr marL="0" indent="0" algn="ctr">
              <a:buNone/>
            </a:pPr>
            <a:r>
              <a:rPr lang="tr-TR" sz="4000" b="1" dirty="0">
                <a:cs typeface="Times New Roman" panose="02020603050405020304" pitchFamily="18" charset="0"/>
              </a:rPr>
              <a:t>Çocuğunuza yardım etmeden önce unutmamanız gereken bir şey var! </a:t>
            </a:r>
          </a:p>
          <a:p>
            <a:pPr marL="0" indent="0" algn="ctr">
              <a:buNone/>
            </a:pPr>
            <a:r>
              <a:rPr lang="tr-TR" sz="4000" b="1" dirty="0">
                <a:cs typeface="Times New Roman" panose="02020603050405020304" pitchFamily="18" charset="0"/>
              </a:rPr>
              <a:t>Sizler de bu süreçten etkilenmiş olabilirsiniz. Bu süreç sizleri de zorlamış olabilir.</a:t>
            </a:r>
          </a:p>
        </p:txBody>
      </p:sp>
    </p:spTree>
    <p:extLst>
      <p:ext uri="{BB962C8B-B14F-4D97-AF65-F5344CB8AC3E}">
        <p14:creationId xmlns:p14="http://schemas.microsoft.com/office/powerpoint/2010/main" val="349214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7"/>
          <p:cNvSpPr txBox="1"/>
          <p:nvPr/>
        </p:nvSpPr>
        <p:spPr>
          <a:xfrm>
            <a:off x="431371" y="2060848"/>
            <a:ext cx="11329259" cy="3416320"/>
          </a:xfrm>
          <a:prstGeom prst="rect">
            <a:avLst/>
          </a:prstGeom>
          <a:noFill/>
        </p:spPr>
        <p:txBody>
          <a:bodyPr wrap="square" rtlCol="0">
            <a:spAutoFit/>
          </a:bodyPr>
          <a:lstStyle/>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Yorgunluk ve bitkinlik</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Uyku düzensizliği</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Tıbbi bir nedene dayanmayan bedensel yakınmalar</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Bağışıklık sisteminin bozulması</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İştahta artma veya azalma</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Aşırı uyarılmışlık (kalp atışında artış, nefes almada güçlük, terleme vb.)</a:t>
            </a:r>
          </a:p>
        </p:txBody>
      </p:sp>
      <p:sp>
        <p:nvSpPr>
          <p:cNvPr id="17" name="Metin kutusu 17"/>
          <p:cNvSpPr txBox="1"/>
          <p:nvPr/>
        </p:nvSpPr>
        <p:spPr>
          <a:xfrm>
            <a:off x="839416" y="-16351"/>
            <a:ext cx="9173028" cy="1200329"/>
          </a:xfrm>
          <a:prstGeom prst="rect">
            <a:avLst/>
          </a:prstGeom>
          <a:noFill/>
        </p:spPr>
        <p:txBody>
          <a:bodyPr wrap="square" rtlCol="0" anchor="ctr">
            <a:spAutoFit/>
          </a:bodyPr>
          <a:lstStyle/>
          <a:p>
            <a:pPr algn="ctr">
              <a:defRPr sz="3800"/>
            </a:pPr>
            <a:r>
              <a:rPr lang="tr-TR" sz="3600" dirty="0">
                <a:latin typeface="Caveat Brush" pitchFamily="2" charset="0"/>
                <a:cs typeface="Times New Roman" panose="02020603050405020304" pitchFamily="18" charset="0"/>
              </a:rPr>
              <a:t>YETİŞKİNLERDE GÖRÜLEBİLECEK </a:t>
            </a:r>
          </a:p>
          <a:p>
            <a:pPr algn="ctr">
              <a:defRPr sz="3800"/>
            </a:pPr>
            <a:r>
              <a:rPr lang="tr-TR" sz="3600" dirty="0">
                <a:latin typeface="Caveat Brush" pitchFamily="2" charset="0"/>
                <a:cs typeface="Times New Roman" panose="02020603050405020304" pitchFamily="18" charset="0"/>
              </a:rPr>
              <a:t>FİZYOLOJİK TEPKİLER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1371" y="188640"/>
            <a:ext cx="10283371" cy="947057"/>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DUYGUSAL TEPKİLER</a:t>
            </a:r>
          </a:p>
        </p:txBody>
      </p:sp>
      <p:sp>
        <p:nvSpPr>
          <p:cNvPr id="4" name="Metin kutusu 17"/>
          <p:cNvSpPr txBox="1"/>
          <p:nvPr/>
        </p:nvSpPr>
        <p:spPr>
          <a:xfrm>
            <a:off x="767408" y="1228398"/>
            <a:ext cx="11329259" cy="5078313"/>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Şok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Korku ve kaygılar (gelecek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Öfke, gerginlik, sinirlilik, huzursuzluk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Umutsuzluk, çaresizlik, çökkünlük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Suçluluk, pişmanlık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Duygusal hissizlik, donukluk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Kontrolü kaybetme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Anlaşılamama</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Günlük aktivitelerden zevk alamama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5400" y="332656"/>
            <a:ext cx="9918096" cy="957943"/>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BİLİŞSEL TEPKİLER</a:t>
            </a:r>
          </a:p>
        </p:txBody>
      </p:sp>
      <p:sp>
        <p:nvSpPr>
          <p:cNvPr id="4" name="Metin kutusu 17"/>
          <p:cNvSpPr txBox="1"/>
          <p:nvPr/>
        </p:nvSpPr>
        <p:spPr>
          <a:xfrm>
            <a:off x="431371" y="1772816"/>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Odaklanma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Karar verme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Hatırlama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Aklın karışması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Zaman kavramının algılanmasındaki değişiklikler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Rahatsız edici ve tekrarlayıcı, takıntılı düşünceler/anılar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Kendini suçlama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3472" y="980728"/>
            <a:ext cx="8712968" cy="711200"/>
          </a:xfrm>
        </p:spPr>
        <p:txBody>
          <a:bodyPr>
            <a:noAutofit/>
          </a:bodyPr>
          <a:lstStyle/>
          <a:p>
            <a:r>
              <a:rPr lang="tr-TR" dirty="0">
                <a:latin typeface="Caveat Brush" pitchFamily="2" charset="0"/>
              </a:rPr>
              <a:t>YETİŞKİNLERDE </a:t>
            </a:r>
            <a:br>
              <a:rPr lang="tr-TR" dirty="0">
                <a:latin typeface="Caveat Brush" pitchFamily="2" charset="0"/>
              </a:rPr>
            </a:br>
            <a:r>
              <a:rPr lang="tr-TR" dirty="0">
                <a:latin typeface="Caveat Brush" pitchFamily="2" charset="0"/>
              </a:rPr>
              <a:t>KİŞİLER ARASI İLİŞKİLERE ETKİLERİ</a:t>
            </a:r>
          </a:p>
        </p:txBody>
      </p:sp>
      <p:sp>
        <p:nvSpPr>
          <p:cNvPr id="4" name="Metin kutusu 17"/>
          <p:cNvSpPr txBox="1"/>
          <p:nvPr/>
        </p:nvSpPr>
        <p:spPr>
          <a:xfrm>
            <a:off x="695400" y="2420888"/>
            <a:ext cx="11219041" cy="3293209"/>
          </a:xfrm>
          <a:prstGeom prst="rect">
            <a:avLst/>
          </a:prstGeom>
          <a:noFill/>
        </p:spPr>
        <p:txBody>
          <a:bodyPr wrap="square" rtlCol="0" anchor="ctr">
            <a:spAutoFit/>
          </a:bodyPr>
          <a:lstStyle/>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İçe kapanma, kendini toplumdan soyutlama</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İlişkilerde yaşanan çatışmaların artması</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Mesleki sorunlar, performans düşüklüğü</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Akrabalık ve aile ilişkilerinde bozulmalar</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Okul sorunları, başarısızlık</a:t>
            </a:r>
          </a:p>
          <a:p>
            <a:pPr>
              <a:defRPr/>
            </a:pPr>
            <a:endParaRPr lang="tr-TR" sz="2800" dirty="0">
              <a:latin typeface="Raleway" panose="020B0503030101060003"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344" y="908720"/>
            <a:ext cx="10343847" cy="979714"/>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SOSYAL ETKİLER</a:t>
            </a:r>
          </a:p>
        </p:txBody>
      </p:sp>
      <p:sp>
        <p:nvSpPr>
          <p:cNvPr id="4" name="Metin kutusu 17"/>
          <p:cNvSpPr txBox="1"/>
          <p:nvPr/>
        </p:nvSpPr>
        <p:spPr>
          <a:xfrm>
            <a:off x="599389" y="2708920"/>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Yer ve düzen değişikliği</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Ev, iş ve okul alışkanlıklarında değişiklikler/kayıplar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Komşuluk ve arkadaşlık kaybı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Maddi 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Alışkanlıkların kaybı</a:t>
            </a: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4018" y="342224"/>
            <a:ext cx="8011887" cy="932565"/>
          </a:xfrm>
        </p:spPr>
        <p:txBody>
          <a:bodyPr anchor="ctr">
            <a:noAutofit/>
          </a:bodyPr>
          <a:lstStyle/>
          <a:p>
            <a:r>
              <a:rPr lang="tr-TR" sz="3600" dirty="0">
                <a:solidFill>
                  <a:schemeClr val="tx1"/>
                </a:solidFill>
                <a:latin typeface="Caveat Brush" pitchFamily="2" charset="0"/>
              </a:rPr>
              <a:t>İNANÇ SİSTEMİNDEKİ DEĞİŞİKLİKLER</a:t>
            </a:r>
          </a:p>
        </p:txBody>
      </p:sp>
      <p:sp>
        <p:nvSpPr>
          <p:cNvPr id="4" name="Metin kutusu 17"/>
          <p:cNvSpPr txBox="1"/>
          <p:nvPr/>
        </p:nvSpPr>
        <p:spPr>
          <a:xfrm>
            <a:off x="876899" y="2278427"/>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Dünya güvenli bir yerdir.</a:t>
            </a:r>
          </a:p>
        </p:txBody>
      </p:sp>
      <p:sp>
        <p:nvSpPr>
          <p:cNvPr id="5" name="Metin kutusu 19"/>
          <p:cNvSpPr txBox="1"/>
          <p:nvPr/>
        </p:nvSpPr>
        <p:spPr>
          <a:xfrm>
            <a:off x="894540" y="2844099"/>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İnsanlar adildir.</a:t>
            </a:r>
          </a:p>
        </p:txBody>
      </p:sp>
      <p:sp>
        <p:nvSpPr>
          <p:cNvPr id="6" name="Metin kutusu 14"/>
          <p:cNvSpPr txBox="1"/>
          <p:nvPr/>
        </p:nvSpPr>
        <p:spPr>
          <a:xfrm>
            <a:off x="896252" y="3406141"/>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Annem/Babam beni korur. (çocuklarda)</a:t>
            </a:r>
          </a:p>
        </p:txBody>
      </p:sp>
      <p:sp>
        <p:nvSpPr>
          <p:cNvPr id="7" name="Metin kutusu 16"/>
          <p:cNvSpPr txBox="1"/>
          <p:nvPr/>
        </p:nvSpPr>
        <p:spPr>
          <a:xfrm>
            <a:off x="881029" y="3988873"/>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Kötü olaylar benim başıma gelmez.</a:t>
            </a:r>
          </a:p>
        </p:txBody>
      </p:sp>
      <p:sp>
        <p:nvSpPr>
          <p:cNvPr id="8" name="Metin kutusu 21"/>
          <p:cNvSpPr txBox="1"/>
          <p:nvPr/>
        </p:nvSpPr>
        <p:spPr>
          <a:xfrm>
            <a:off x="894540" y="5233476"/>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 değerliyim.</a:t>
            </a:r>
          </a:p>
        </p:txBody>
      </p:sp>
      <p:sp>
        <p:nvSpPr>
          <p:cNvPr id="9" name="Metin kutusu 22"/>
          <p:cNvSpPr txBox="1"/>
          <p:nvPr/>
        </p:nvSpPr>
        <p:spPr>
          <a:xfrm>
            <a:off x="894540" y="4606526"/>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Benimle ilgilenirler. (çocuklarda)</a:t>
            </a:r>
          </a:p>
        </p:txBody>
      </p:sp>
      <p:sp>
        <p:nvSpPr>
          <p:cNvPr id="15" name="Metin kutusu 28"/>
          <p:cNvSpPr txBox="1"/>
          <p:nvPr/>
        </p:nvSpPr>
        <p:spPr>
          <a:xfrm>
            <a:off x="1673429" y="1700808"/>
            <a:ext cx="516759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Temel Varsayımlar</a:t>
            </a:r>
          </a:p>
        </p:txBody>
      </p:sp>
      <p:sp>
        <p:nvSpPr>
          <p:cNvPr id="16" name="Metin kutusu 29"/>
          <p:cNvSpPr txBox="1"/>
          <p:nvPr/>
        </p:nvSpPr>
        <p:spPr>
          <a:xfrm>
            <a:off x="8248720" y="1702441"/>
            <a:ext cx="361428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Travma Sonrası</a:t>
            </a:r>
          </a:p>
        </p:txBody>
      </p:sp>
      <p:sp>
        <p:nvSpPr>
          <p:cNvPr id="17" name="Metin kutusu 31"/>
          <p:cNvSpPr txBox="1"/>
          <p:nvPr/>
        </p:nvSpPr>
        <p:spPr>
          <a:xfrm>
            <a:off x="8232636" y="2213635"/>
            <a:ext cx="1911747"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18" name="Metin kutusu 33"/>
          <p:cNvSpPr txBox="1"/>
          <p:nvPr/>
        </p:nvSpPr>
        <p:spPr>
          <a:xfrm>
            <a:off x="8229319" y="3878456"/>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GELİR.</a:t>
            </a:r>
          </a:p>
        </p:txBody>
      </p:sp>
      <p:sp>
        <p:nvSpPr>
          <p:cNvPr id="19" name="Metin kutusu 34"/>
          <p:cNvSpPr txBox="1"/>
          <p:nvPr/>
        </p:nvSpPr>
        <p:spPr>
          <a:xfrm>
            <a:off x="8214481" y="4563137"/>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İLGİLENMEZLER.</a:t>
            </a:r>
          </a:p>
        </p:txBody>
      </p:sp>
      <p:sp>
        <p:nvSpPr>
          <p:cNvPr id="20" name="Metin kutusu 35"/>
          <p:cNvSpPr txBox="1"/>
          <p:nvPr/>
        </p:nvSpPr>
        <p:spPr>
          <a:xfrm>
            <a:off x="8223301" y="5180790"/>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DEĞERSİZİM.</a:t>
            </a:r>
          </a:p>
        </p:txBody>
      </p:sp>
      <p:cxnSp>
        <p:nvCxnSpPr>
          <p:cNvPr id="21" name="Düz Bağlayıcı 5"/>
          <p:cNvCxnSpPr/>
          <p:nvPr/>
        </p:nvCxnSpPr>
        <p:spPr>
          <a:xfrm>
            <a:off x="7464152" y="2129195"/>
            <a:ext cx="0" cy="430948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Metin kutusu 31"/>
          <p:cNvSpPr txBox="1"/>
          <p:nvPr/>
        </p:nvSpPr>
        <p:spPr>
          <a:xfrm>
            <a:off x="8214481" y="2716212"/>
            <a:ext cx="2720532"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23" name="Metin kutusu 32"/>
          <p:cNvSpPr txBox="1"/>
          <p:nvPr/>
        </p:nvSpPr>
        <p:spPr>
          <a:xfrm>
            <a:off x="8214481" y="3298897"/>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KORUMAZ.</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1988840"/>
            <a:ext cx="12192000" cy="5410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dirty="0">
                <a:latin typeface="Raleway" panose="020B0503030101060003" pitchFamily="34" charset="0"/>
              </a:rPr>
              <a:t>Travmatik Olay Sonrası Gösterilen Tepkiler</a:t>
            </a:r>
          </a:p>
          <a:p>
            <a:pPr algn="ctr">
              <a:buFont typeface="Arial" pitchFamily="34" charset="0"/>
              <a:buNone/>
              <a:defRPr/>
            </a:pPr>
            <a:endParaRPr lang="tr-TR" dirty="0">
              <a:latin typeface="Raleway" panose="020B0503030101060003" pitchFamily="34" charset="0"/>
            </a:endParaRPr>
          </a:p>
          <a:p>
            <a:pPr algn="ctr">
              <a:buFont typeface="Arial" pitchFamily="34" charset="0"/>
              <a:buNone/>
              <a:defRPr/>
            </a:pPr>
            <a:r>
              <a:rPr lang="tr-TR" b="1" dirty="0">
                <a:solidFill>
                  <a:srgbClr val="00B0F0"/>
                </a:solidFill>
                <a:latin typeface="Raleway" panose="020B0503030101060003" pitchFamily="34" charset="0"/>
              </a:rPr>
              <a:t>OLAĞANDIŞI BİR OLAYA VERİLEN</a:t>
            </a:r>
            <a:r>
              <a:rPr lang="tr-TR" dirty="0">
                <a:solidFill>
                  <a:srgbClr val="00B0F0"/>
                </a:solidFill>
                <a:latin typeface="Raleway" panose="020B0503030101060003" pitchFamily="34" charset="0"/>
              </a:rPr>
              <a:t> </a:t>
            </a:r>
          </a:p>
          <a:p>
            <a:pPr algn="ctr">
              <a:buFont typeface="Arial" pitchFamily="34" charset="0"/>
              <a:buNone/>
              <a:defRPr/>
            </a:pPr>
            <a:endParaRPr lang="tr-TR" dirty="0">
              <a:latin typeface="Raleway" panose="020B0503030101060003" pitchFamily="34" charset="0"/>
            </a:endParaRPr>
          </a:p>
          <a:p>
            <a:pPr algn="ctr">
              <a:buFont typeface="Arial" pitchFamily="34" charset="0"/>
              <a:buNone/>
              <a:defRPr/>
            </a:pPr>
            <a:r>
              <a:rPr lang="tr-TR" sz="5400" b="1" dirty="0">
                <a:solidFill>
                  <a:srgbClr val="FF0000"/>
                </a:solidFill>
                <a:effectLst>
                  <a:outerShdw blurRad="38100" dist="38100" dir="2700000" algn="tl">
                    <a:srgbClr val="FFFFFF"/>
                  </a:outerShdw>
                </a:effectLst>
                <a:latin typeface="Raleway" panose="020B0503030101060003" pitchFamily="34" charset="0"/>
              </a:rPr>
              <a:t>NORMAL TEPKİLERDİR !</a:t>
            </a:r>
          </a:p>
          <a:p>
            <a:endParaRPr lang="tr-TR" dirty="0">
              <a:latin typeface="Raleway" panose="020B05030301010600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71464" y="836712"/>
            <a:ext cx="9252552" cy="1091682"/>
          </a:xfrm>
        </p:spPr>
        <p:txBody>
          <a:bodyPr anchor="ctr">
            <a:noAutofit/>
          </a:bodyPr>
          <a:lstStyle/>
          <a:p>
            <a:r>
              <a:rPr lang="tr-TR" sz="4000" dirty="0">
                <a:solidFill>
                  <a:schemeClr val="tx1"/>
                </a:solidFill>
                <a:latin typeface="Caveat Brush" pitchFamily="2" charset="0"/>
              </a:rPr>
              <a:t>KENDİNİZE NASIL YARDIMCI OLABİLİRSİNİZ?</a:t>
            </a:r>
          </a:p>
        </p:txBody>
      </p:sp>
      <p:sp>
        <p:nvSpPr>
          <p:cNvPr id="3" name="2 İçerik Yer Tutucusu"/>
          <p:cNvSpPr>
            <a:spLocks noGrp="1"/>
          </p:cNvSpPr>
          <p:nvPr>
            <p:ph idx="1"/>
          </p:nvPr>
        </p:nvSpPr>
        <p:spPr>
          <a:xfrm>
            <a:off x="609600" y="2780928"/>
            <a:ext cx="10972800" cy="2736304"/>
          </a:xfrm>
        </p:spPr>
        <p:txBody>
          <a:bodyPr>
            <a:normAutofit/>
          </a:bodyPr>
          <a:lstStyle/>
          <a:p>
            <a:pPr marL="0" indent="0" algn="just">
              <a:lnSpc>
                <a:spcPct val="150000"/>
              </a:lnSpc>
              <a:buNone/>
            </a:pPr>
            <a:r>
              <a:rPr lang="tr-TR" sz="2400" dirty="0">
                <a:latin typeface="Raleway" panose="020B0503030101060003" pitchFamily="34" charset="0"/>
              </a:rPr>
              <a:t>	Deprem gibi zorlayıcı bir yaşam olayı karşısında insanlar, kendilerini güvende hissetmek ve her şeyin kontrol altında olduğunu bilmek ister.  Bu dönemde kendimize ve sevdiklerimize iyi gelen etkinliklere odaklanmak psikolojik sağlamlığımızın güçlenmesine yardımcı olacaktır.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721290"/>
          </a:xfrm>
        </p:spPr>
        <p:txBody>
          <a:bodyPr>
            <a:noAutofit/>
          </a:bodyPr>
          <a:lstStyle/>
          <a:p>
            <a:pPr>
              <a:lnSpc>
                <a:spcPct val="150000"/>
              </a:lnSpc>
              <a:buNone/>
            </a:pPr>
            <a:r>
              <a:rPr lang="tr-TR" sz="2200" b="1" dirty="0">
                <a:latin typeface="Raleway" panose="020B0503030101060003" pitchFamily="34" charset="0"/>
              </a:rPr>
              <a:t>	SAĞLIĞINIZI İHMAL ETMEYİN</a:t>
            </a:r>
          </a:p>
          <a:p>
            <a:pPr>
              <a:lnSpc>
                <a:spcPct val="150000"/>
              </a:lnSpc>
            </a:pPr>
            <a:r>
              <a:rPr lang="tr-TR" sz="2200" dirty="0">
                <a:latin typeface="Raleway" panose="020B0503030101060003" pitchFamily="34"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
        <p:nvSpPr>
          <p:cNvPr id="4" name="1 Başlık">
            <a:extLst>
              <a:ext uri="{FF2B5EF4-FFF2-40B4-BE49-F238E27FC236}">
                <a16:creationId xmlns:a16="http://schemas.microsoft.com/office/drawing/2014/main" xmlns="" id="{788154B3-47E6-46F2-81B1-E1EFB09126E2}"/>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veat Brush" pitchFamily="2" charset="0"/>
              </a:rPr>
              <a:t>SUNUM İÇERİĞİ</a:t>
            </a:r>
          </a:p>
        </p:txBody>
      </p:sp>
      <p:sp>
        <p:nvSpPr>
          <p:cNvPr id="3" name="İçerik Yer Tutucusu 2"/>
          <p:cNvSpPr>
            <a:spLocks noGrp="1"/>
          </p:cNvSpPr>
          <p:nvPr>
            <p:ph idx="1"/>
          </p:nvPr>
        </p:nvSpPr>
        <p:spPr/>
        <p:txBody>
          <a:bodyPr>
            <a:normAutofit fontScale="77500" lnSpcReduction="20000"/>
          </a:bodyPr>
          <a:lstStyle/>
          <a:p>
            <a:pPr marL="457200" indent="-457200">
              <a:buFont typeface="+mj-lt"/>
              <a:buAutoNum type="arabicPeriod"/>
            </a:pPr>
            <a:r>
              <a:rPr lang="tr-TR" dirty="0">
                <a:latin typeface="Raleway" panose="020B0503030101060003" pitchFamily="34" charset="0"/>
              </a:rPr>
              <a:t>Giriş</a:t>
            </a:r>
          </a:p>
          <a:p>
            <a:pPr marL="457200" indent="-457200">
              <a:buFont typeface="+mj-lt"/>
              <a:buAutoNum type="arabicPeriod"/>
            </a:pPr>
            <a:r>
              <a:rPr lang="tr-TR" dirty="0">
                <a:latin typeface="Raleway" panose="020B0503030101060003" pitchFamily="34" charset="0"/>
              </a:rPr>
              <a:t>Amaç ve Hedefler</a:t>
            </a:r>
          </a:p>
          <a:p>
            <a:pPr marL="457200" indent="-457200">
              <a:buFont typeface="+mj-lt"/>
              <a:buAutoNum type="arabicPeriod"/>
            </a:pPr>
            <a:r>
              <a:rPr lang="tr-TR" dirty="0">
                <a:latin typeface="Raleway" panose="020B0503030101060003" pitchFamily="34" charset="0"/>
              </a:rPr>
              <a:t>Travma/Zorlayıcı Yaşam Olayları</a:t>
            </a:r>
          </a:p>
          <a:p>
            <a:pPr marL="457200" indent="-457200">
              <a:buFont typeface="+mj-lt"/>
              <a:buAutoNum type="arabicPeriod"/>
            </a:pPr>
            <a:r>
              <a:rPr lang="tr-TR" dirty="0">
                <a:latin typeface="Raleway" panose="020B0503030101060003" pitchFamily="34" charset="0"/>
              </a:rPr>
              <a:t>Zorlayıcı Yaşam Olayları Sonrasında Görülebilecek Tepkiler</a:t>
            </a:r>
          </a:p>
          <a:p>
            <a:pPr marL="457200" indent="-457200">
              <a:buFont typeface="+mj-lt"/>
              <a:buAutoNum type="arabicPeriod"/>
            </a:pPr>
            <a:r>
              <a:rPr lang="tr-TR" dirty="0">
                <a:latin typeface="Raleway" panose="020B0503030101060003" pitchFamily="34" charset="0"/>
              </a:rPr>
              <a:t>Kendimize Nasıl Yardımcı Olabiliriz?</a:t>
            </a:r>
          </a:p>
          <a:p>
            <a:pPr marL="457200" indent="-457200">
              <a:buFont typeface="+mj-lt"/>
              <a:buAutoNum type="arabicPeriod"/>
            </a:pPr>
            <a:r>
              <a:rPr lang="tr-TR" dirty="0">
                <a:latin typeface="Raleway" panose="020B0503030101060003" pitchFamily="34" charset="0"/>
              </a:rPr>
              <a:t>Ne Zaman Destek Almalıyız?</a:t>
            </a:r>
          </a:p>
          <a:p>
            <a:pPr marL="457200" indent="-457200">
              <a:buFont typeface="+mj-lt"/>
              <a:buAutoNum type="arabicPeriod"/>
            </a:pPr>
            <a:r>
              <a:rPr lang="tr-TR" dirty="0">
                <a:latin typeface="Raleway" panose="020B0503030101060003" pitchFamily="34" charset="0"/>
              </a:rPr>
              <a:t>Nerelerden Destek Alabiliriz?</a:t>
            </a:r>
          </a:p>
          <a:p>
            <a:pPr marL="457200" indent="-457200">
              <a:buFont typeface="+mj-lt"/>
              <a:buAutoNum type="arabicPeriod"/>
            </a:pPr>
            <a:r>
              <a:rPr lang="tr-TR" dirty="0">
                <a:latin typeface="Raleway" panose="020B0503030101060003" pitchFamily="34" charset="0"/>
              </a:rPr>
              <a:t>Yaş Gruplarına Göre Çocuklarda Görülebilecek Tepkiler</a:t>
            </a:r>
          </a:p>
          <a:p>
            <a:pPr marL="457200" indent="-457200">
              <a:buFont typeface="+mj-lt"/>
              <a:buAutoNum type="arabicPeriod"/>
            </a:pPr>
            <a:r>
              <a:rPr lang="tr-TR" dirty="0">
                <a:latin typeface="Raleway" panose="020B0503030101060003" pitchFamily="34" charset="0"/>
              </a:rPr>
              <a:t>Zorlayıcı Yaşam Olaylarında Okulun Önemi</a:t>
            </a:r>
          </a:p>
          <a:p>
            <a:pPr marL="457200" indent="-457200">
              <a:buFont typeface="+mj-lt"/>
              <a:buAutoNum type="arabicPeriod"/>
            </a:pPr>
            <a:r>
              <a:rPr lang="tr-TR" dirty="0">
                <a:latin typeface="Raleway" panose="020B0503030101060003" pitchFamily="34" charset="0"/>
              </a:rPr>
              <a:t>Çocuklara Nasıl Yardımcı Olabiliriz?</a:t>
            </a:r>
          </a:p>
          <a:p>
            <a:pPr marL="457200" indent="-457200">
              <a:buFont typeface="+mj-lt"/>
              <a:buAutoNum type="arabicPeriod"/>
            </a:pPr>
            <a:r>
              <a:rPr lang="tr-TR" dirty="0">
                <a:latin typeface="Raleway" panose="020B0503030101060003" pitchFamily="34" charset="0"/>
              </a:rPr>
              <a:t>Okullarda Çocuklara Uygulanacak Psikoeğitim Programının Genel Amaçları</a:t>
            </a:r>
          </a:p>
        </p:txBody>
      </p:sp>
    </p:spTree>
    <p:extLst>
      <p:ext uri="{BB962C8B-B14F-4D97-AF65-F5344CB8AC3E}">
        <p14:creationId xmlns:p14="http://schemas.microsoft.com/office/powerpoint/2010/main" val="6425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88840"/>
            <a:ext cx="10972800" cy="4389120"/>
          </a:xfrm>
        </p:spPr>
        <p:txBody>
          <a:bodyPr>
            <a:normAutofit/>
          </a:bodyPr>
          <a:lstStyle/>
          <a:p>
            <a:pPr>
              <a:lnSpc>
                <a:spcPct val="150000"/>
              </a:lnSpc>
              <a:buNone/>
            </a:pPr>
            <a:r>
              <a:rPr lang="tr-TR" sz="2400" b="1" dirty="0">
                <a:latin typeface="Raleway" panose="020B0503030101060003" pitchFamily="34" charset="0"/>
              </a:rPr>
              <a:t>	KENDİNİZE ZAMAN VERİN</a:t>
            </a:r>
          </a:p>
          <a:p>
            <a:pPr>
              <a:lnSpc>
                <a:spcPct val="150000"/>
              </a:lnSpc>
            </a:pPr>
            <a:r>
              <a:rPr lang="tr-TR" sz="2400" dirty="0">
                <a:latin typeface="Raleway" panose="020B0503030101060003" pitchFamily="34"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
        <p:nvSpPr>
          <p:cNvPr id="5" name="1 Başlık">
            <a:extLst>
              <a:ext uri="{FF2B5EF4-FFF2-40B4-BE49-F238E27FC236}">
                <a16:creationId xmlns:a16="http://schemas.microsoft.com/office/drawing/2014/main" xmlns="" id="{DFEF2B88-D76E-7D4F-A6B7-200FD7F60922}"/>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88840"/>
            <a:ext cx="10972800" cy="4389120"/>
          </a:xfrm>
        </p:spPr>
        <p:txBody>
          <a:bodyPr>
            <a:normAutofit/>
          </a:bodyPr>
          <a:lstStyle/>
          <a:p>
            <a:pPr>
              <a:lnSpc>
                <a:spcPct val="150000"/>
              </a:lnSpc>
              <a:buNone/>
            </a:pPr>
            <a:r>
              <a:rPr lang="tr-TR" sz="2400" b="1" dirty="0">
                <a:latin typeface="Raleway" panose="020B0503030101060003" pitchFamily="34" charset="0"/>
              </a:rPr>
              <a:t>	GÜNLÜK YAŞANTINIZA DEVAM ETMEYE ÇALIŞIN</a:t>
            </a:r>
          </a:p>
          <a:p>
            <a:pPr>
              <a:lnSpc>
                <a:spcPct val="150000"/>
              </a:lnSpc>
            </a:pPr>
            <a:r>
              <a:rPr lang="tr-TR" sz="2400" dirty="0">
                <a:latin typeface="Raleway" panose="020B0503030101060003" pitchFamily="34"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
        <p:nvSpPr>
          <p:cNvPr id="4" name="1 Başlık">
            <a:extLst>
              <a:ext uri="{FF2B5EF4-FFF2-40B4-BE49-F238E27FC236}">
                <a16:creationId xmlns:a16="http://schemas.microsoft.com/office/drawing/2014/main" xmlns="" id="{8871DBB0-509E-C743-BAE6-82379D6BEFE9}"/>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20486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AİLENİZ VE ARKADAŞLARINIZLA ZAMAN GEÇİRİN</a:t>
            </a:r>
          </a:p>
          <a:p>
            <a:pPr>
              <a:lnSpc>
                <a:spcPct val="150000"/>
              </a:lnSpc>
            </a:pPr>
            <a:r>
              <a:rPr lang="tr-TR" sz="2400" dirty="0">
                <a:latin typeface="Raleway" panose="020B0503030101060003" pitchFamily="34"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
        <p:nvSpPr>
          <p:cNvPr id="4" name="1 Başlık">
            <a:extLst>
              <a:ext uri="{FF2B5EF4-FFF2-40B4-BE49-F238E27FC236}">
                <a16:creationId xmlns:a16="http://schemas.microsoft.com/office/drawing/2014/main" xmlns="" id="{6233E01B-CA30-6D4F-B915-673A27FE952B}"/>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16832"/>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DUYGU VE DÜŞÜNCELERİNİZİ PAYLAŞIN</a:t>
            </a:r>
          </a:p>
          <a:p>
            <a:pPr>
              <a:lnSpc>
                <a:spcPct val="150000"/>
              </a:lnSpc>
            </a:pPr>
            <a:r>
              <a:rPr lang="tr-TR" sz="2400" dirty="0">
                <a:latin typeface="Raleway" panose="020B0503030101060003" pitchFamily="34" charset="0"/>
              </a:rPr>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
        <p:nvSpPr>
          <p:cNvPr id="4" name="1 Başlık">
            <a:extLst>
              <a:ext uri="{FF2B5EF4-FFF2-40B4-BE49-F238E27FC236}">
                <a16:creationId xmlns:a16="http://schemas.microsoft.com/office/drawing/2014/main" xmlns="" id="{56296574-25E4-9449-8E16-50C65FA20AFC}"/>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20486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YAŞADIKLARINIZI YAZMAYI DENEYİN</a:t>
            </a:r>
          </a:p>
          <a:p>
            <a:pPr>
              <a:lnSpc>
                <a:spcPct val="150000"/>
              </a:lnSpc>
            </a:pPr>
            <a:r>
              <a:rPr lang="tr-TR" sz="2400" dirty="0">
                <a:latin typeface="Raleway" panose="020B0503030101060003" pitchFamily="34" charset="0"/>
              </a:rPr>
              <a:t>Şayet yaşadıklarınızı birileriyle konuşmaya hazır değilseniz bunları kaleme almanın da oldukça yararlı olduğu bilinmektedir. Yaşadıklarınızı yazarken sadece olayları değil, duygu ve düşüncelerinizi de yazmak size iyi gelecektir.</a:t>
            </a:r>
          </a:p>
        </p:txBody>
      </p:sp>
      <p:sp>
        <p:nvSpPr>
          <p:cNvPr id="4" name="1 Başlık">
            <a:extLst>
              <a:ext uri="{FF2B5EF4-FFF2-40B4-BE49-F238E27FC236}">
                <a16:creationId xmlns:a16="http://schemas.microsoft.com/office/drawing/2014/main" xmlns="" id="{0971A0B9-3B92-3E40-8D9F-AA684765FF2B}"/>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b="1" dirty="0">
                <a:latin typeface="Raleway" panose="020B0503030101060003" pitchFamily="34" charset="0"/>
              </a:rPr>
              <a:t>	ANİ KARARLAR ALMAYIN</a:t>
            </a:r>
          </a:p>
          <a:p>
            <a:pPr>
              <a:lnSpc>
                <a:spcPct val="150000"/>
              </a:lnSpc>
            </a:pPr>
            <a:r>
              <a:rPr lang="tr-TR" sz="2400" dirty="0">
                <a:latin typeface="Raleway" panose="020B0503030101060003" pitchFamily="34" charset="0"/>
              </a:rPr>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
        <p:nvSpPr>
          <p:cNvPr id="4" name="1 Başlık">
            <a:extLst>
              <a:ext uri="{FF2B5EF4-FFF2-40B4-BE49-F238E27FC236}">
                <a16:creationId xmlns:a16="http://schemas.microsoft.com/office/drawing/2014/main" xmlns="" id="{E93D91B2-A7A9-B348-9910-7D073AB2E174}"/>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nSpc>
                <a:spcPct val="150000"/>
              </a:lnSpc>
              <a:buNone/>
            </a:pPr>
            <a:r>
              <a:rPr lang="tr-TR" sz="2400" b="1" dirty="0">
                <a:latin typeface="Raleway" panose="020B0503030101060003" pitchFamily="34" charset="0"/>
              </a:rPr>
              <a:t>	MEDYAYI SAĞLIKLI KULLANIN</a:t>
            </a:r>
          </a:p>
          <a:p>
            <a:pPr>
              <a:lnSpc>
                <a:spcPct val="150000"/>
              </a:lnSpc>
            </a:pPr>
            <a:r>
              <a:rPr lang="tr-TR" sz="2400" dirty="0">
                <a:latin typeface="Raleway" panose="020B0503030101060003" pitchFamily="34" charset="0"/>
              </a:rPr>
              <a:t>Medya ya da sosyal medya üzerinden deprem sonrası ne olup bittiğini öğrenmek istemeniz oldukça doğaldır. Ancak ilgili haberleri aşırı şekilde takip etmekten, sürekli tekrarlayan zorlayıcı görüntüleri izlemekten vb. kaçının. Deprem ilgili görüntü, resim, haber ve tartışmalara gereğinden fazla odaklanmak tepkilerinizin artmasına neden olabilir.</a:t>
            </a:r>
          </a:p>
        </p:txBody>
      </p:sp>
      <p:sp>
        <p:nvSpPr>
          <p:cNvPr id="4" name="1 Başlık">
            <a:extLst>
              <a:ext uri="{FF2B5EF4-FFF2-40B4-BE49-F238E27FC236}">
                <a16:creationId xmlns:a16="http://schemas.microsoft.com/office/drawing/2014/main" xmlns="" id="{D601E310-9F5B-7744-9DFB-3EC27C7BEBDF}"/>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376" y="836712"/>
            <a:ext cx="7488831" cy="936170"/>
          </a:xfrm>
        </p:spPr>
        <p:txBody>
          <a:bodyPr anchor="ctr">
            <a:noAutofit/>
          </a:bodyPr>
          <a:lstStyle/>
          <a:p>
            <a:r>
              <a:rPr lang="tr-TR" sz="3600" dirty="0">
                <a:solidFill>
                  <a:schemeClr val="tx1"/>
                </a:solidFill>
                <a:latin typeface="Caveat Brush" pitchFamily="2" charset="0"/>
              </a:rPr>
              <a:t>NE ZAMAN DESTEK ALMALIYIM?</a:t>
            </a:r>
          </a:p>
        </p:txBody>
      </p:sp>
      <p:sp>
        <p:nvSpPr>
          <p:cNvPr id="3" name="2 İçerik Yer Tutucusu"/>
          <p:cNvSpPr>
            <a:spLocks noGrp="1"/>
          </p:cNvSpPr>
          <p:nvPr>
            <p:ph idx="1"/>
          </p:nvPr>
        </p:nvSpPr>
        <p:spPr>
          <a:xfrm>
            <a:off x="609600" y="2132856"/>
            <a:ext cx="10972800" cy="4389120"/>
          </a:xfrm>
        </p:spPr>
        <p:txBody>
          <a:bodyPr>
            <a:normAutofit/>
          </a:bodyPr>
          <a:lstStyle/>
          <a:p>
            <a:pPr>
              <a:lnSpc>
                <a:spcPct val="150000"/>
              </a:lnSpc>
            </a:pPr>
            <a:r>
              <a:rPr lang="tr-TR" sz="2400" dirty="0">
                <a:latin typeface="Raleway" panose="020B0503030101060003" pitchFamily="34" charset="0"/>
              </a:rPr>
              <a:t>Zamanla </a:t>
            </a:r>
            <a:r>
              <a:rPr lang="tr-TR" sz="2400" i="1" dirty="0">
                <a:latin typeface="Raleway" panose="020B0503030101060003" pitchFamily="34" charset="0"/>
              </a:rPr>
              <a:t>bu tepkilerin yoğunluğunun azalması </a:t>
            </a:r>
            <a:r>
              <a:rPr lang="tr-TR" sz="2400" dirty="0">
                <a:latin typeface="Raleway" panose="020B0503030101060003" pitchFamily="34" charset="0"/>
              </a:rPr>
              <a:t>beklenir. </a:t>
            </a:r>
            <a:endParaRPr lang="tr-TR" dirty="0">
              <a:latin typeface="Raleway" panose="020B0503030101060003" pitchFamily="34" charset="0"/>
            </a:endParaRPr>
          </a:p>
          <a:p>
            <a:pPr>
              <a:lnSpc>
                <a:spcPct val="150000"/>
              </a:lnSpc>
            </a:pPr>
            <a:r>
              <a:rPr lang="tr-TR" sz="2400" dirty="0">
                <a:latin typeface="Raleway" panose="020B0503030101060003" pitchFamily="34" charset="0"/>
              </a:rPr>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3392" y="1988841"/>
            <a:ext cx="10972800" cy="4104456"/>
          </a:xfrm>
        </p:spPr>
        <p:txBody>
          <a:bodyPr>
            <a:noAutofit/>
          </a:bodyPr>
          <a:lstStyle/>
          <a:p>
            <a:pPr marL="0" indent="0">
              <a:buNone/>
            </a:pPr>
            <a:r>
              <a:rPr lang="tr-TR" sz="2100" dirty="0">
                <a:latin typeface="Raleway" panose="020B0503030101060003" pitchFamily="34" charset="0"/>
              </a:rPr>
              <a:t>Bu süreçte yaşadığınız yoğun stres ve kaygı ile başa çıkamadığınızı düşünüyorsanız psikolojik yardım almak uygun bir yaklaşım olacaktır. </a:t>
            </a:r>
          </a:p>
          <a:p>
            <a:pPr marL="0" indent="0">
              <a:buNone/>
            </a:pPr>
            <a:r>
              <a:rPr lang="tr-TR" sz="2100" dirty="0">
                <a:latin typeface="Raleway" panose="020B0503030101060003" pitchFamily="34" charset="0"/>
              </a:rPr>
              <a:t>Özellikle; </a:t>
            </a:r>
          </a:p>
          <a:p>
            <a:r>
              <a:rPr lang="tr-TR" sz="2100" dirty="0">
                <a:latin typeface="Raleway" panose="020B0503030101060003" pitchFamily="34" charset="0"/>
              </a:rPr>
              <a:t>Duygusal, fiziksel, bilişsel tepkilerinizde zamanla herhangi bir azalma olmuyorsa </a:t>
            </a:r>
          </a:p>
          <a:p>
            <a:r>
              <a:rPr lang="tr-TR" sz="2100" dirty="0">
                <a:latin typeface="Raleway" panose="020B0503030101060003" pitchFamily="34" charset="0"/>
              </a:rPr>
              <a:t>Bu tepkilerin sıklığı ve yoğunluğu giderek artıyorsa </a:t>
            </a:r>
          </a:p>
          <a:p>
            <a:r>
              <a:rPr lang="tr-TR" sz="2100" dirty="0">
                <a:latin typeface="Raleway" panose="020B0503030101060003" pitchFamily="34" charset="0"/>
              </a:rPr>
              <a:t>Bu tepkiler sizin günlük hayatınızı (ailenizi, işinizi ve arkadaşlık ilişkilerinizi ) ciddi şekilde olumsuz etkiliyorsa</a:t>
            </a:r>
          </a:p>
          <a:p>
            <a:r>
              <a:rPr lang="tr-TR" sz="2100" dirty="0">
                <a:latin typeface="Raleway" panose="020B0503030101060003" pitchFamily="34" charset="0"/>
              </a:rPr>
              <a:t>Bir nedeni olmaksızın, çok yoğun korku ve endişe yaşıyorsanız</a:t>
            </a:r>
          </a:p>
          <a:p>
            <a:r>
              <a:rPr lang="tr-TR" sz="2100" dirty="0">
                <a:latin typeface="Raleway" panose="020B0503030101060003" pitchFamily="34" charset="0"/>
              </a:rPr>
              <a:t>Aşırı kaygı ve panik belirtileri gösteriyorsanız (nefessiz kalma, sürekli titreme ve baş dönmesi, kalp atışının sürekli hızlanması, yüksek tansiyon, aşırı irkilme tepkileri vb.) </a:t>
            </a:r>
          </a:p>
          <a:p>
            <a:r>
              <a:rPr lang="tr-TR" sz="2100" dirty="0">
                <a:latin typeface="Raleway" panose="020B0503030101060003" pitchFamily="34" charset="0"/>
              </a:rPr>
              <a:t>Geleceğe ve sevdiklerinize dair yoğun endişe ve umutsuzluk hissediyorsanız</a:t>
            </a:r>
          </a:p>
          <a:p>
            <a:pPr marL="0" indent="0">
              <a:buNone/>
            </a:pPr>
            <a:r>
              <a:rPr lang="tr-TR" sz="2100" b="1" dirty="0">
                <a:latin typeface="Raleway" panose="020B0503030101060003" pitchFamily="34" charset="0"/>
              </a:rPr>
              <a:t>HİÇ ZAMAN KAYBETMEDEN MUTLAKA BİR UZMANA BAŞVURUN.</a:t>
            </a:r>
          </a:p>
        </p:txBody>
      </p:sp>
      <p:sp>
        <p:nvSpPr>
          <p:cNvPr id="6" name="1 Başlık">
            <a:extLst>
              <a:ext uri="{FF2B5EF4-FFF2-40B4-BE49-F238E27FC236}">
                <a16:creationId xmlns:a16="http://schemas.microsoft.com/office/drawing/2014/main" xmlns="" id="{0DBA811F-D631-104C-A9E5-3A4D1C714E01}"/>
              </a:ext>
            </a:extLst>
          </p:cNvPr>
          <p:cNvSpPr txBox="1">
            <a:spLocks/>
          </p:cNvSpPr>
          <p:nvPr/>
        </p:nvSpPr>
        <p:spPr>
          <a:xfrm>
            <a:off x="479376" y="836712"/>
            <a:ext cx="8064895" cy="9361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latin typeface="Caveat Brush" pitchFamily="2" charset="0"/>
              </a:rPr>
              <a:t>NE ZAMAN DESTEK ALMALIYIM?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ikdörtgen 13"/>
          <p:cNvSpPr>
            <a:spLocks noChangeArrowheads="1"/>
          </p:cNvSpPr>
          <p:nvPr/>
        </p:nvSpPr>
        <p:spPr bwMode="auto">
          <a:xfrm>
            <a:off x="741371" y="764704"/>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
        <p:nvSpPr>
          <p:cNvPr id="9221" name="Metin kutusu 17"/>
          <p:cNvSpPr txBox="1">
            <a:spLocks noChangeArrowheads="1"/>
          </p:cNvSpPr>
          <p:nvPr/>
        </p:nvSpPr>
        <p:spPr bwMode="auto">
          <a:xfrm>
            <a:off x="719667" y="2492896"/>
            <a:ext cx="1128098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tr-TR" altLang="tr-TR" sz="3000" dirty="0">
                <a:latin typeface="Raleway" panose="020B0503030101060003" pitchFamily="34" charset="0"/>
              </a:rPr>
              <a:t>Depremin her çocukta farklı tepkilere yol açabileceği unutulmamalıdır. </a:t>
            </a:r>
          </a:p>
          <a:p>
            <a:pPr eaLnBrk="1" hangingPunct="1">
              <a:buFont typeface="Wingdings" panose="05000000000000000000" pitchFamily="2" charset="2"/>
              <a:buChar char="Ø"/>
            </a:pPr>
            <a:r>
              <a:rPr lang="tr-TR" altLang="tr-TR" sz="3000" dirty="0">
                <a:latin typeface="Raleway" panose="020B0503030101060003" pitchFamily="34" charset="0"/>
              </a:rPr>
              <a:t>Her çocuk deprem sırası ve sonrası yaşanabilecek travmalara aynı tepkileri vermez ya da aynı düzeyde etkilenmez.</a:t>
            </a:r>
          </a:p>
          <a:p>
            <a:pPr eaLnBrk="1" hangingPunct="1">
              <a:buFont typeface="Wingdings" panose="05000000000000000000" pitchFamily="2" charset="2"/>
              <a:buChar char="Ø"/>
            </a:pPr>
            <a:r>
              <a:rPr lang="tr-TR" altLang="tr-TR" sz="3000" dirty="0">
                <a:latin typeface="Raleway" panose="020B0503030101060003" pitchFamily="34" charset="0"/>
              </a:rPr>
              <a:t>Dolayısıyla deprem sonrası verilecek tepkilerde bireysel farklılıklar esastır.</a:t>
            </a:r>
          </a:p>
        </p:txBody>
      </p:sp>
    </p:spTree>
    <p:extLst>
      <p:ext uri="{BB962C8B-B14F-4D97-AF65-F5344CB8AC3E}">
        <p14:creationId xmlns:p14="http://schemas.microsoft.com/office/powerpoint/2010/main" val="305345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341151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AMAÇ VE HEDEFLER</a:t>
            </a:r>
          </a:p>
        </p:txBody>
      </p:sp>
      <p:sp>
        <p:nvSpPr>
          <p:cNvPr id="18" name="Metin kutusu 17"/>
          <p:cNvSpPr txBox="1"/>
          <p:nvPr/>
        </p:nvSpPr>
        <p:spPr>
          <a:xfrm>
            <a:off x="881026" y="2204864"/>
            <a:ext cx="10369152" cy="3970318"/>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 ve afet durumları sonrasında</a:t>
            </a:r>
            <a:r>
              <a:rPr lang="tr-TR" sz="2800" dirty="0">
                <a:latin typeface="Raleway" panose="020B0503030101060003" pitchFamily="34" charset="0"/>
              </a:rPr>
              <a:t> çocuklar  ve aileleri üzerinde yarattığı olumsuz etkileri azaltmak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 ve afet durumları sonrasında</a:t>
            </a:r>
            <a:r>
              <a:rPr lang="tr-TR" sz="2800" dirty="0">
                <a:latin typeface="Raleway" panose="020B0503030101060003" pitchFamily="34" charset="0"/>
              </a:rPr>
              <a:t> çocuk ve ailelerin uyum sürecine destek olmak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 ve afet durumları sonrasında</a:t>
            </a:r>
            <a:r>
              <a:rPr lang="tr-TR" sz="2800" dirty="0">
                <a:latin typeface="Raleway" panose="020B0503030101060003" pitchFamily="34" charset="0"/>
              </a:rPr>
              <a:t> ailelerin çocuklarına nasıl destek olacakları hakkında bilgi vermek</a:t>
            </a:r>
          </a:p>
          <a:p>
            <a:pPr marL="457200" indent="-457200">
              <a:buFont typeface="Arial" panose="020B0604020202020204" pitchFamily="34" charset="0"/>
              <a:buChar char="•"/>
            </a:pPr>
            <a:r>
              <a:rPr lang="tr-TR" sz="2800" dirty="0">
                <a:latin typeface="Raleway" panose="020B0503030101060003" pitchFamily="34" charset="0"/>
              </a:rPr>
              <a:t>Okullarda acil durumlar ve afet durumları ile ilgili psikososyal destek çalışmalarını gerçekleştirmek</a:t>
            </a:r>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32254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857541" y="2060848"/>
            <a:ext cx="9217024" cy="3970318"/>
          </a:xfrm>
          <a:prstGeom prst="rect">
            <a:avLst/>
          </a:prstGeom>
        </p:spPr>
        <p:txBody>
          <a:bodyPr wrap="square">
            <a:spAutoFit/>
          </a:bodyPr>
          <a:lstStyle/>
          <a:p>
            <a:r>
              <a:rPr lang="tr-TR" sz="2800" dirty="0">
                <a:latin typeface="Raleway" panose="020B0503030101060003" pitchFamily="34" charset="0"/>
              </a:rPr>
              <a:t>Deprem sırasında kapalı bir ortamda olma </a:t>
            </a:r>
          </a:p>
          <a:p>
            <a:r>
              <a:rPr lang="tr-TR" sz="2800" dirty="0">
                <a:latin typeface="Raleway" panose="020B0503030101060003" pitchFamily="34" charset="0"/>
              </a:rPr>
              <a:t>Depremin verdiği fiziksel zarar</a:t>
            </a:r>
          </a:p>
          <a:p>
            <a:r>
              <a:rPr lang="tr-TR" sz="2800" dirty="0">
                <a:latin typeface="Raleway" panose="020B0503030101060003" pitchFamily="34" charset="0"/>
              </a:rPr>
              <a:t>Deprem sonrası yer değiştirmek zorunda olma </a:t>
            </a:r>
          </a:p>
          <a:p>
            <a:r>
              <a:rPr lang="tr-TR" sz="2800" dirty="0">
                <a:latin typeface="Raleway" panose="020B0503030101060003" pitchFamily="34" charset="0"/>
              </a:rPr>
              <a:t>Deprem sonrası günlük rutinin değişmesi</a:t>
            </a:r>
          </a:p>
          <a:p>
            <a:r>
              <a:rPr lang="tr-TR" sz="2800" dirty="0">
                <a:latin typeface="Raleway" panose="020B0503030101060003" pitchFamily="34" charset="0"/>
              </a:rPr>
              <a:t>Deprem sonrası sevdikleriyle daha az zaman geçirme</a:t>
            </a:r>
          </a:p>
          <a:p>
            <a:pPr lvl="0"/>
            <a:endParaRPr lang="tr-TR" sz="2800" dirty="0">
              <a:latin typeface="Raleway" panose="020B0503030101060003" pitchFamily="34" charset="0"/>
            </a:endParaRPr>
          </a:p>
          <a:p>
            <a:r>
              <a:rPr lang="tr-TR" sz="2800" dirty="0">
                <a:latin typeface="Raleway" panose="020B0503030101060003" pitchFamily="34" charset="0"/>
              </a:rPr>
              <a:t>gibi faktörler de depremden çocukların etkilenme düzeyini artırabilmektedir.</a:t>
            </a:r>
          </a:p>
          <a:p>
            <a:pPr>
              <a:buFont typeface="Arial" pitchFamily="34" charset="0"/>
              <a:buChar char="•"/>
            </a:pPr>
            <a:endParaRPr lang="tr-TR" sz="2800" i="1" dirty="0">
              <a:latin typeface="Raleway" panose="020B0503030101060003" pitchFamily="34" charset="0"/>
            </a:endParaRPr>
          </a:p>
        </p:txBody>
      </p:sp>
      <p:sp>
        <p:nvSpPr>
          <p:cNvPr id="8" name="Dikdörtgen 13"/>
          <p:cNvSpPr>
            <a:spLocks noChangeArrowheads="1"/>
          </p:cNvSpPr>
          <p:nvPr/>
        </p:nvSpPr>
        <p:spPr bwMode="auto">
          <a:xfrm>
            <a:off x="839416" y="404664"/>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Tree>
    <p:extLst>
      <p:ext uri="{BB962C8B-B14F-4D97-AF65-F5344CB8AC3E}">
        <p14:creationId xmlns:p14="http://schemas.microsoft.com/office/powerpoint/2010/main" val="1549018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02290" y="692696"/>
            <a:ext cx="6618515" cy="947057"/>
          </a:xfrm>
        </p:spPr>
        <p:txBody>
          <a:bodyPr>
            <a:noAutofit/>
          </a:bodyPr>
          <a:lstStyle/>
          <a:p>
            <a:r>
              <a:rPr lang="tr-TR" sz="3600" dirty="0">
                <a:solidFill>
                  <a:schemeClr val="tx1"/>
                </a:solidFill>
                <a:latin typeface="Caveat Brush" pitchFamily="2" charset="0"/>
              </a:rPr>
              <a:t>0-5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814615" y="2316013"/>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Ebeveynin yanından ayrılmak istememe</a:t>
            </a:r>
          </a:p>
          <a:p>
            <a:pPr>
              <a:defRPr/>
            </a:pPr>
            <a:r>
              <a:rPr lang="tr-TR" sz="2200" dirty="0">
                <a:latin typeface="Raleway" panose="020B0503030101060003" pitchFamily="34" charset="0"/>
              </a:rPr>
              <a:t>Sürekli ağlama ya da ağlamaklı olma</a:t>
            </a:r>
          </a:p>
          <a:p>
            <a:pPr>
              <a:defRPr/>
            </a:pPr>
            <a:r>
              <a:rPr lang="tr-TR" sz="2200" dirty="0">
                <a:latin typeface="Raleway" panose="020B0503030101060003" pitchFamily="34" charset="0"/>
              </a:rPr>
              <a:t>Huzursuzluk hissetme, huysuz ve sinirli olma</a:t>
            </a:r>
          </a:p>
          <a:p>
            <a:pPr>
              <a:lnSpc>
                <a:spcPct val="150000"/>
              </a:lnSpc>
              <a:defRPr/>
            </a:pPr>
            <a:r>
              <a:rPr lang="tr-TR" sz="2200" dirty="0">
                <a:latin typeface="Raleway" panose="020B0503030101060003" pitchFamily="34" charset="0"/>
              </a:rPr>
              <a:t>Öfke nöbetleri geçirme</a:t>
            </a:r>
          </a:p>
          <a:p>
            <a:pPr>
              <a:defRPr/>
            </a:pPr>
            <a:r>
              <a:rPr lang="tr-TR" sz="2200" dirty="0">
                <a:latin typeface="Raleway" panose="020B0503030101060003" pitchFamily="34" charset="0"/>
              </a:rPr>
              <a:t>Karın ağrısı ya da baş ağrısı gibi fiziksel şikâyetler</a:t>
            </a:r>
          </a:p>
        </p:txBody>
      </p:sp>
      <p:sp>
        <p:nvSpPr>
          <p:cNvPr id="4" name="İçerik Yer Tutucusu 3"/>
          <p:cNvSpPr>
            <a:spLocks noGrp="1"/>
          </p:cNvSpPr>
          <p:nvPr>
            <p:ph sz="half" idx="2"/>
          </p:nvPr>
        </p:nvSpPr>
        <p:spPr>
          <a:xfrm>
            <a:off x="6106282" y="2316013"/>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Parmak emme ya da alt ıslatma</a:t>
            </a:r>
          </a:p>
          <a:p>
            <a:pPr>
              <a:defRPr/>
            </a:pPr>
            <a:r>
              <a:rPr lang="tr-TR" sz="2200" dirty="0">
                <a:latin typeface="Raleway" panose="020B0503030101060003" pitchFamily="34" charset="0"/>
              </a:rPr>
              <a:t>Aşırı ürkeklik ya da korkuların başlaması (yalnız kalma, karanlık, hayalet vb.)</a:t>
            </a:r>
          </a:p>
          <a:p>
            <a:pPr>
              <a:defRPr/>
            </a:pPr>
            <a:r>
              <a:rPr lang="tr-TR" sz="2200" dirty="0">
                <a:latin typeface="Raleway" panose="020B0503030101060003" pitchFamily="34" charset="0"/>
              </a:rPr>
              <a:t>Oyunlarda sürekli depremi canlandırma/yaşama</a:t>
            </a:r>
          </a:p>
          <a:p>
            <a:pPr>
              <a:defRPr/>
            </a:pPr>
            <a:r>
              <a:rPr lang="tr-TR" sz="2200" dirty="0">
                <a:latin typeface="Raleway" panose="020B0503030101060003" pitchFamily="34" charset="0"/>
              </a:rPr>
              <a:t>Konuşma zorluğu yaşamaya başlama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39616" y="620688"/>
            <a:ext cx="6695319" cy="887693"/>
          </a:xfrm>
        </p:spPr>
        <p:txBody>
          <a:bodyPr>
            <a:noAutofit/>
          </a:bodyPr>
          <a:lstStyle/>
          <a:p>
            <a:r>
              <a:rPr lang="tr-TR" sz="3600" dirty="0">
                <a:solidFill>
                  <a:schemeClr val="tx1"/>
                </a:solidFill>
                <a:latin typeface="Caveat Brush" pitchFamily="2" charset="0"/>
              </a:rPr>
              <a:t>6-11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804334"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Ders başarısının düşmesi</a:t>
            </a:r>
          </a:p>
          <a:p>
            <a:pPr>
              <a:defRPr/>
            </a:pPr>
            <a:r>
              <a:rPr lang="tr-TR" sz="2200" dirty="0">
                <a:latin typeface="Raleway" panose="020B0503030101060003" pitchFamily="34" charset="0"/>
              </a:rPr>
              <a:t>Herkesten uzaklaşma/içine kapanma</a:t>
            </a:r>
          </a:p>
          <a:p>
            <a:pPr>
              <a:defRPr/>
            </a:pPr>
            <a:r>
              <a:rPr lang="tr-TR" sz="2200" dirty="0">
                <a:latin typeface="Raleway" panose="020B0503030101060003" pitchFamily="34" charset="0"/>
              </a:rPr>
              <a:t>Kâbus görme, uyumak istememe ya da uyku problemleri</a:t>
            </a:r>
          </a:p>
          <a:p>
            <a:pPr>
              <a:defRPr/>
            </a:pPr>
            <a:r>
              <a:rPr lang="tr-TR" sz="2200" dirty="0">
                <a:latin typeface="Raleway" panose="020B0503030101060003" pitchFamily="34" charset="0"/>
              </a:rPr>
              <a:t>Karın ağrısı ya da baş ağrısı gibi fiziksel şikâyetler</a:t>
            </a:r>
          </a:p>
          <a:p>
            <a:pPr>
              <a:defRPr/>
            </a:pPr>
            <a:r>
              <a:rPr lang="tr-TR" sz="2200" dirty="0">
                <a:latin typeface="Raleway" panose="020B0503030101060003" pitchFamily="34" charset="0"/>
              </a:rPr>
              <a:t>Aşırı alıngan, sinirli ya da kavgacı olma</a:t>
            </a:r>
          </a:p>
          <a:p>
            <a:pPr>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096000"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Dikkatini toplamada güçlük çekme</a:t>
            </a:r>
          </a:p>
          <a:p>
            <a:pPr>
              <a:defRPr/>
            </a:pPr>
            <a:r>
              <a:rPr lang="tr-TR" sz="2200" dirty="0">
                <a:latin typeface="Raleway" panose="020B0503030101060003" pitchFamily="34" charset="0"/>
              </a:rPr>
              <a:t>Korkular geliştirme ve hep bu korkulardan söz etme</a:t>
            </a:r>
          </a:p>
          <a:p>
            <a:pPr>
              <a:defRPr/>
            </a:pPr>
            <a:r>
              <a:rPr lang="tr-TR" sz="2200" dirty="0">
                <a:latin typeface="Raleway" panose="020B0503030101060003" pitchFamily="34" charset="0"/>
              </a:rPr>
              <a:t>Sevdiği şeylerden artık zevk alamama</a:t>
            </a:r>
          </a:p>
          <a:p>
            <a:pPr>
              <a:defRPr/>
            </a:pPr>
            <a:r>
              <a:rPr lang="tr-TR" sz="2200" dirty="0">
                <a:latin typeface="Raleway" panose="020B0503030101060003" pitchFamily="34" charset="0"/>
              </a:rPr>
              <a:t>Daha fazla ya da daha az yemek yeme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999067" y="764704"/>
            <a:ext cx="10388600" cy="947057"/>
          </a:xfrm>
        </p:spPr>
        <p:txBody>
          <a:bodyPr anchor="ctr">
            <a:noAutofit/>
          </a:bodyPr>
          <a:lstStyle/>
          <a:p>
            <a:r>
              <a:rPr lang="tr-TR" sz="3600" dirty="0">
                <a:solidFill>
                  <a:schemeClr val="tx1"/>
                </a:solidFill>
                <a:latin typeface="Caveat Brush" pitchFamily="2" charset="0"/>
              </a:rPr>
              <a:t>12-18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999067"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Uyku problemleri (uykusuzluk, kabus vb.) yaşama</a:t>
            </a:r>
          </a:p>
          <a:p>
            <a:pPr>
              <a:defRPr/>
            </a:pPr>
            <a:r>
              <a:rPr lang="tr-TR" sz="2200" dirty="0">
                <a:latin typeface="Raleway" panose="020B0503030101060003" pitchFamily="34" charset="0"/>
              </a:rPr>
              <a:t>Depremi hatırlatıcı yerlerden ya da kişilerden kaçma</a:t>
            </a:r>
          </a:p>
          <a:p>
            <a:pPr>
              <a:defRPr/>
            </a:pPr>
            <a:r>
              <a:rPr lang="tr-TR" sz="2200" dirty="0">
                <a:latin typeface="Raleway" panose="020B0503030101060003" pitchFamily="34" charset="0"/>
              </a:rPr>
              <a:t>Deprem hakkında konuşmaktan kaçınma</a:t>
            </a:r>
          </a:p>
          <a:p>
            <a:pPr>
              <a:defRPr/>
            </a:pPr>
            <a:r>
              <a:rPr lang="tr-TR" sz="2200" dirty="0">
                <a:latin typeface="Raleway" panose="020B0503030101060003" pitchFamily="34" charset="0"/>
              </a:rPr>
              <a:t>Zararlı alışkanlıklara yönelme (Tütün, alkol, madde vb.)</a:t>
            </a:r>
          </a:p>
          <a:p>
            <a:pPr>
              <a:buNone/>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290734"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Aile ve arkadaşlardan uzaklaşma, sürekli yalnız kalma isteği</a:t>
            </a:r>
          </a:p>
          <a:p>
            <a:pPr>
              <a:defRPr/>
            </a:pPr>
            <a:r>
              <a:rPr lang="tr-TR" sz="2200" dirty="0">
                <a:latin typeface="Raleway" panose="020B0503030101060003" pitchFamily="34" charset="0"/>
              </a:rPr>
              <a:t>Aşırı alıngan ya da öfkeli olma</a:t>
            </a:r>
          </a:p>
          <a:p>
            <a:pPr>
              <a:defRPr/>
            </a:pPr>
            <a:r>
              <a:rPr lang="tr-TR" sz="2200" dirty="0">
                <a:latin typeface="Raleway" panose="020B0503030101060003" pitchFamily="34" charset="0"/>
              </a:rPr>
              <a:t>Sevdiği şeylerden artık zevk almama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03635"/>
            <a:ext cx="10972800" cy="4389120"/>
          </a:xfrm>
        </p:spPr>
        <p:txBody>
          <a:bodyPr>
            <a:normAutofit lnSpcReduction="10000"/>
          </a:bodyPr>
          <a:lstStyle/>
          <a:p>
            <a:pPr>
              <a:lnSpc>
                <a:spcPct val="150000"/>
              </a:lnSpc>
              <a:buNone/>
            </a:pPr>
            <a:r>
              <a:rPr lang="tr-TR" sz="2400" b="1" dirty="0">
                <a:latin typeface="Raleway" panose="020B0503030101060003" pitchFamily="34" charset="0"/>
              </a:rPr>
              <a:t>DİNLEYİN</a:t>
            </a:r>
          </a:p>
          <a:p>
            <a:pPr marL="457200" indent="-457200">
              <a:lnSpc>
                <a:spcPct val="150000"/>
              </a:lnSpc>
            </a:pPr>
            <a:r>
              <a:rPr lang="tr-TR" sz="2400" dirty="0">
                <a:latin typeface="Raleway" panose="020B0503030101060003" pitchFamily="34" charset="0"/>
                <a:ea typeface="Calibri" panose="020F0502020204030204" pitchFamily="34" charset="0"/>
                <a:cs typeface="Times New Roman" panose="02020603050405020304" pitchFamily="18" charset="0"/>
              </a:rPr>
              <a:t>Çocuklar öncelikle sizin nasıl tepkiler gösterdiğinize dikkat ederler. </a:t>
            </a:r>
            <a:r>
              <a:rPr lang="tr-TR" sz="2400" dirty="0">
                <a:latin typeface="Raleway" panose="020B0503030101060003" pitchFamily="34" charset="0"/>
                <a:cs typeface="Times New Roman" panose="02020603050405020304" pitchFamily="18" charset="0"/>
              </a:rPr>
              <a:t>Bu nedenle çocuğunuzla sakin kalmaya çalışarak iletişimi kurun.</a:t>
            </a:r>
          </a:p>
          <a:p>
            <a:pPr marL="457200" indent="-457200">
              <a:lnSpc>
                <a:spcPct val="150000"/>
              </a:lnSpc>
            </a:pPr>
            <a:r>
              <a:rPr lang="tr-TR" sz="2400" dirty="0">
                <a:latin typeface="Raleway" panose="020B0503030101060003" pitchFamily="34" charset="0"/>
              </a:rPr>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zorlayıcı süreci atlatmaları için en sağlıklı ve doğal yoldur.</a:t>
            </a:r>
          </a:p>
        </p:txBody>
      </p:sp>
      <p:sp>
        <p:nvSpPr>
          <p:cNvPr id="4" name="Dikdörtgen 13"/>
          <p:cNvSpPr/>
          <p:nvPr/>
        </p:nvSpPr>
        <p:spPr>
          <a:xfrm>
            <a:off x="614816" y="500042"/>
            <a:ext cx="1088178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2423592" y="1412969"/>
            <a:ext cx="7776864" cy="954107"/>
          </a:xfrm>
          <a:prstGeom prst="rect">
            <a:avLst/>
          </a:prstGeom>
          <a:noFill/>
        </p:spPr>
        <p:txBody>
          <a:bodyPr wrap="square" rtlCol="0">
            <a:spAutoFit/>
          </a:bodyPr>
          <a:lstStyle/>
          <a:p>
            <a:pPr algn="just"/>
            <a:endParaRPr lang="tr-TR" sz="2800" dirty="0">
              <a:latin typeface="Times New Roman" panose="02020603050405020304" pitchFamily="18" charset="0"/>
              <a:ea typeface="Calibri" panose="020F0502020204030204" pitchFamily="34" charset="0"/>
            </a:endParaRPr>
          </a:p>
          <a:p>
            <a:pPr algn="just"/>
            <a:endParaRPr lang="tr-TR" sz="2800" dirty="0">
              <a:latin typeface="Times New Roman" panose="02020603050405020304" pitchFamily="18" charset="0"/>
              <a:cs typeface="Times New Roman" panose="02020603050405020304" pitchFamily="18" charset="0"/>
            </a:endParaRPr>
          </a:p>
        </p:txBody>
      </p:sp>
      <p:sp>
        <p:nvSpPr>
          <p:cNvPr id="6" name="5 Dikdörtgen"/>
          <p:cNvSpPr/>
          <p:nvPr/>
        </p:nvSpPr>
        <p:spPr>
          <a:xfrm>
            <a:off x="1166778" y="1628800"/>
            <a:ext cx="9033678" cy="4801314"/>
          </a:xfrm>
          <a:prstGeom prst="rect">
            <a:avLst/>
          </a:prstGeom>
        </p:spPr>
        <p:txBody>
          <a:bodyPr wrap="square">
            <a:spAutoFit/>
          </a:bodyPr>
          <a:lstStyle/>
          <a:p>
            <a:pPr>
              <a:lnSpc>
                <a:spcPct val="150000"/>
              </a:lnSpc>
            </a:pPr>
            <a:r>
              <a:rPr lang="tr-TR" sz="2400" b="1" dirty="0">
                <a:latin typeface="Raleway" panose="020B0503030101060003" pitchFamily="34" charset="0"/>
              </a:rPr>
              <a:t>ETKİLİ İLETİŞİM KURMA</a:t>
            </a:r>
          </a:p>
          <a:p>
            <a:pPr>
              <a:lnSpc>
                <a:spcPct val="150000"/>
              </a:lnSpc>
              <a:buFont typeface="Wingdings" pitchFamily="2" charset="2"/>
              <a:buChar char="Ø"/>
            </a:pPr>
            <a:r>
              <a:rPr lang="tr-TR" sz="2200" dirty="0">
                <a:latin typeface="Raleway" panose="020B0503030101060003" pitchFamily="34" charset="0"/>
              </a:rPr>
              <a:t>Deprem sonrası çocuklar yaşadıkları olayı konuşmak istediklerinde iletişime açık olmanız, doğru ve net bilgiler vermeniz gerekmektedir. </a:t>
            </a:r>
          </a:p>
          <a:p>
            <a:pPr>
              <a:lnSpc>
                <a:spcPct val="150000"/>
              </a:lnSpc>
              <a:buFont typeface="Wingdings" pitchFamily="2" charset="2"/>
              <a:buChar char="Ø"/>
            </a:pPr>
            <a:r>
              <a:rPr lang="tr-TR" sz="2200" dirty="0">
                <a:latin typeface="Raleway" panose="020B0503030101060003" pitchFamily="34" charset="0"/>
              </a:rPr>
              <a:t>Depremin neden olduğu, neden onların başına geldiği, depremin tekrar olup olmayacağı ile ilgili bir çok soruları olabilir.</a:t>
            </a:r>
          </a:p>
          <a:p>
            <a:pPr>
              <a:lnSpc>
                <a:spcPct val="150000"/>
              </a:lnSpc>
              <a:buFont typeface="Wingdings" pitchFamily="2" charset="2"/>
              <a:buChar char="Ø"/>
            </a:pPr>
            <a:r>
              <a:rPr lang="tr-TR" sz="2200" dirty="0">
                <a:latin typeface="Raleway" panose="020B0503030101060003" pitchFamily="34" charset="0"/>
              </a:rPr>
              <a:t>Soruları çocuğunuzun anlayabileceği yaşına ve gelişimine uygun şekilde doğru bilgi vererek cevaplamanız gerekmektedir.</a:t>
            </a:r>
          </a:p>
          <a:p>
            <a:pPr>
              <a:lnSpc>
                <a:spcPct val="150000"/>
              </a:lnSpc>
              <a:buFont typeface="Wingdings" pitchFamily="2" charset="2"/>
              <a:buChar char="Ø"/>
            </a:pPr>
            <a:endParaRPr lang="tr-TR" sz="2400" dirty="0">
              <a:latin typeface="Raleway" panose="020B0503030101060003" pitchFamily="34" charset="0"/>
            </a:endParaRPr>
          </a:p>
          <a:p>
            <a:pPr>
              <a:lnSpc>
                <a:spcPct val="150000"/>
              </a:lnSpc>
              <a:buFont typeface="Arial" pitchFamily="34" charset="0"/>
              <a:buChar char="•"/>
            </a:pPr>
            <a:endParaRPr lang="tr-TR" sz="2400" i="1" dirty="0">
              <a:latin typeface="Raleway" panose="020B0503030101060003" pitchFamily="34" charset="0"/>
            </a:endParaRPr>
          </a:p>
        </p:txBody>
      </p:sp>
      <p:sp>
        <p:nvSpPr>
          <p:cNvPr id="10" name="Dikdörtgen 13"/>
          <p:cNvSpPr/>
          <p:nvPr/>
        </p:nvSpPr>
        <p:spPr>
          <a:xfrm>
            <a:off x="1166778" y="551388"/>
            <a:ext cx="1090588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3655408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5556" y="908720"/>
            <a:ext cx="10972800" cy="5328592"/>
          </a:xfrm>
        </p:spPr>
        <p:txBody>
          <a:bodyPr>
            <a:noAutofit/>
          </a:bodyPr>
          <a:lstStyle/>
          <a:p>
            <a:pPr>
              <a:lnSpc>
                <a:spcPct val="150000"/>
              </a:lnSpc>
              <a:buNone/>
            </a:pPr>
            <a:r>
              <a:rPr lang="tr-TR" sz="1800" dirty="0">
                <a:latin typeface="Raleway" panose="020B0503030101060003" pitchFamily="34" charset="0"/>
                <a:cs typeface="Times New Roman" panose="02020603050405020304" pitchFamily="18" charset="0"/>
              </a:rPr>
              <a:t>	</a:t>
            </a:r>
            <a:r>
              <a:rPr lang="tr-TR" sz="1800" b="1" dirty="0">
                <a:latin typeface="Raleway" panose="020B0503030101060003" pitchFamily="34" charset="0"/>
                <a:cs typeface="Times New Roman" panose="02020603050405020304" pitchFamily="18" charset="0"/>
              </a:rPr>
              <a:t>NORMALLEŞTİRİN</a:t>
            </a:r>
          </a:p>
          <a:p>
            <a:pPr>
              <a:lnSpc>
                <a:spcPct val="150000"/>
              </a:lnSpc>
            </a:pPr>
            <a:r>
              <a:rPr lang="tr-TR" sz="1800" dirty="0">
                <a:latin typeface="Raleway" panose="020B0503030101060003" pitchFamily="34" charset="0"/>
                <a:cs typeface="Times New Roman" panose="02020603050405020304" pitchFamily="18" charset="0"/>
              </a:rPr>
              <a:t>Çocuklarınızın kaygı ve korku gibi yaşadıkları duyguları size anlatmalarına izin verin. Ancak onları özellikle yaşananlar hakkında konuşmak için zorlamayın. Sadece dinleyin ve anlayış gösterin. Uygun bir zamanda deprem sürecinde yaşanan duyguların normal olduğunu anlatın. </a:t>
            </a:r>
          </a:p>
          <a:p>
            <a:pPr>
              <a:lnSpc>
                <a:spcPct val="150000"/>
              </a:lnSpc>
            </a:pPr>
            <a:r>
              <a:rPr lang="tr-TR" altLang="tr-TR" sz="1800" b="1" dirty="0">
                <a:latin typeface="Raleway" panose="020B0503030101060003" pitchFamily="34" charset="0"/>
                <a:cs typeface="Times New Roman" panose="02020603050405020304" pitchFamily="18" charset="0"/>
              </a:rPr>
              <a:t>Okul öncesi ya da ilkokul </a:t>
            </a:r>
            <a:r>
              <a:rPr lang="tr-TR" altLang="tr-TR" sz="1800" dirty="0">
                <a:latin typeface="Raleway" panose="020B0503030101060003" pitchFamily="34" charset="0"/>
                <a:cs typeface="Times New Roman" panose="02020603050405020304" pitchFamily="18" charset="0"/>
              </a:rPr>
              <a:t>dönemi çocukları her zaman yaşadıkları duyguyu sözel olarak ifade edemeyebilir. Çocuğunuzun hissettiği duyguyu anlamak ve ona yansıtmak ona yardımcı olacaktır.</a:t>
            </a:r>
            <a:r>
              <a:rPr lang="tr-TR" sz="1800" i="1" dirty="0">
                <a:latin typeface="Raleway" panose="020B0503030101060003" pitchFamily="34" charset="0"/>
              </a:rPr>
              <a:t> Örneğin ’’Deprem sonrasında yaşanan kargaşadan dolayı nasıl davranacağını bilememek nedeniyle endişelendin.’’ </a:t>
            </a:r>
            <a:r>
              <a:rPr lang="tr-TR" altLang="tr-TR" sz="1800" i="1" dirty="0">
                <a:latin typeface="Raleway" panose="020B0503030101060003" pitchFamily="34" charset="0"/>
                <a:cs typeface="Times New Roman" panose="02020603050405020304" pitchFamily="18" charset="0"/>
              </a:rPr>
              <a:t>diyebilirsiniz.</a:t>
            </a:r>
            <a:endParaRPr lang="tr-TR" sz="1800" dirty="0">
              <a:latin typeface="Raleway" panose="020B0503030101060003" pitchFamily="34" charset="0"/>
              <a:cs typeface="Times New Roman" panose="02020603050405020304" pitchFamily="18" charset="0"/>
            </a:endParaRPr>
          </a:p>
          <a:p>
            <a:pPr>
              <a:lnSpc>
                <a:spcPct val="150000"/>
              </a:lnSpc>
            </a:pPr>
            <a:r>
              <a:rPr lang="tr-TR" altLang="tr-TR" sz="1800" dirty="0">
                <a:latin typeface="Raleway" panose="020B0503030101060003" pitchFamily="34" charset="0"/>
                <a:cs typeface="Times New Roman" panose="02020603050405020304" pitchFamily="18" charset="0"/>
              </a:rPr>
              <a:t>Okul öncesi dönem çocukları henüz ben merkezci düşünmenin etkisi altında olduğu için başlarına gelen faaliyetlerden kendilerini sorumlu tutabilirler. Böyle bir durumda ailelerin çocuklara depremin doğal bir afet olduğu ve neden oluştuğunu anlatması çocuğun kendi suçu olmadığını algılaması için önemlidir.</a:t>
            </a:r>
          </a:p>
          <a:p>
            <a:pPr>
              <a:lnSpc>
                <a:spcPct val="150000"/>
              </a:lnSpc>
            </a:pPr>
            <a:endParaRPr lang="tr-TR" sz="1800" dirty="0">
              <a:latin typeface="Raleway" panose="020B0503030101060003" pitchFamily="34" charset="0"/>
              <a:cs typeface="Times New Roman" panose="02020603050405020304" pitchFamily="18" charset="0"/>
            </a:endParaRPr>
          </a:p>
        </p:txBody>
      </p:sp>
      <p:sp>
        <p:nvSpPr>
          <p:cNvPr id="5" name="Dikdörtgen 13"/>
          <p:cNvSpPr/>
          <p:nvPr/>
        </p:nvSpPr>
        <p:spPr>
          <a:xfrm>
            <a:off x="623392" y="188640"/>
            <a:ext cx="110172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dirty="0">
                <a:latin typeface="Raleway" panose="020B0503030101060003" pitchFamily="34" charset="0"/>
              </a:rPr>
              <a:t>	</a:t>
            </a:r>
            <a:r>
              <a:rPr lang="tr-TR" sz="2400" b="1" dirty="0">
                <a:latin typeface="Raleway" panose="020B0503030101060003" pitchFamily="34" charset="0"/>
              </a:rPr>
              <a:t>RAHATLATIN</a:t>
            </a:r>
          </a:p>
          <a:p>
            <a:pPr>
              <a:lnSpc>
                <a:spcPct val="150000"/>
              </a:lnSpc>
            </a:pPr>
            <a:r>
              <a:rPr lang="tr-TR" sz="2400" dirty="0">
                <a:latin typeface="Raleway" panose="020B0503030101060003" pitchFamily="34" charset="0"/>
              </a:rPr>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gördüklerini hissettiklerinde çocuklar daha mutlu ve umutlu olurlar.</a:t>
            </a:r>
          </a:p>
        </p:txBody>
      </p:sp>
      <p:sp>
        <p:nvSpPr>
          <p:cNvPr id="5" name="Dikdörtgen 13"/>
          <p:cNvSpPr/>
          <p:nvPr/>
        </p:nvSpPr>
        <p:spPr>
          <a:xfrm>
            <a:off x="911424" y="620688"/>
            <a:ext cx="1067097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fontScale="85000" lnSpcReduction="10000"/>
          </a:bodyPr>
          <a:lstStyle/>
          <a:p>
            <a:pPr marL="0" indent="0">
              <a:lnSpc>
                <a:spcPct val="150000"/>
              </a:lnSpc>
              <a:buNone/>
            </a:pPr>
            <a:r>
              <a:rPr lang="tr-TR" sz="2400" b="1" dirty="0">
                <a:latin typeface="Raleway" panose="020B0503030101060003" pitchFamily="34" charset="0"/>
                <a:cs typeface="Times New Roman" panose="02020603050405020304" pitchFamily="18" charset="0"/>
              </a:rPr>
              <a:t>GÜVEN VERİN</a:t>
            </a:r>
          </a:p>
          <a:p>
            <a:pPr>
              <a:lnSpc>
                <a:spcPct val="150000"/>
              </a:lnSpc>
            </a:pPr>
            <a:r>
              <a:rPr lang="tr-TR" sz="2400" dirty="0">
                <a:latin typeface="Raleway" panose="020B0503030101060003" pitchFamily="34" charset="0"/>
                <a:cs typeface="Times New Roman" panose="02020603050405020304" pitchFamily="18" charset="0"/>
              </a:rPr>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a:p>
            <a:pPr>
              <a:lnSpc>
                <a:spcPct val="150000"/>
              </a:lnSpc>
            </a:pPr>
            <a:r>
              <a:rPr lang="tr-TR" altLang="tr-TR" sz="2400" dirty="0">
                <a:latin typeface="Raleway" panose="020B0503030101060003" pitchFamily="34" charset="0"/>
                <a:cs typeface="Times New Roman" panose="02020603050405020304" pitchFamily="18" charset="0"/>
              </a:rPr>
              <a:t>Çocuklar deprem sonrası aile üyelerini kaybetmekten duydukları korkuyla anne ve babayla yatmak isteme, devamlı onların olduğu odada olma gibi bir takım davranışlar sergileyebilirler.</a:t>
            </a:r>
          </a:p>
          <a:p>
            <a:pPr>
              <a:lnSpc>
                <a:spcPct val="150000"/>
              </a:lnSpc>
            </a:pPr>
            <a:r>
              <a:rPr lang="tr-TR" altLang="tr-TR" sz="2400" dirty="0">
                <a:latin typeface="Raleway" panose="020B0503030101060003" pitchFamily="34" charset="0"/>
                <a:cs typeface="Times New Roman" panose="02020603050405020304" pitchFamily="18" charset="0"/>
              </a:rPr>
              <a:t>Bu davranışların çocuğun </a:t>
            </a:r>
            <a:r>
              <a:rPr lang="tr-TR" altLang="tr-TR" sz="2400" b="1" i="1" dirty="0">
                <a:latin typeface="Raleway" panose="020B0503030101060003" pitchFamily="34" charset="0"/>
                <a:cs typeface="Times New Roman" panose="02020603050405020304" pitchFamily="18" charset="0"/>
              </a:rPr>
              <a:t>‘’güven ihtiyacından’’</a:t>
            </a:r>
            <a:r>
              <a:rPr lang="tr-TR" altLang="tr-TR" sz="2400" dirty="0">
                <a:latin typeface="Raleway" panose="020B0503030101060003" pitchFamily="34" charset="0"/>
                <a:cs typeface="Times New Roman" panose="02020603050405020304" pitchFamily="18" charset="0"/>
              </a:rPr>
              <a:t> kaynaklandığının anlaşılması ve bir disiplin sorunu gibi görülmemesi önemlidir.</a:t>
            </a: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5" name="Dikdörtgen 13"/>
          <p:cNvSpPr/>
          <p:nvPr/>
        </p:nvSpPr>
        <p:spPr>
          <a:xfrm>
            <a:off x="609600" y="692696"/>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b="1" dirty="0">
                <a:latin typeface="Raleway" panose="020B0503030101060003" pitchFamily="34" charset="0"/>
              </a:rPr>
              <a:t>	TAKDİR EDİN</a:t>
            </a:r>
          </a:p>
          <a:p>
            <a:pPr>
              <a:lnSpc>
                <a:spcPct val="150000"/>
              </a:lnSpc>
            </a:pPr>
            <a:r>
              <a:rPr lang="tr-TR" sz="2400" dirty="0">
                <a:latin typeface="Raleway" panose="020B0503030101060003" pitchFamily="34" charset="0"/>
              </a:rPr>
              <a:t>Zorlayıcı 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
        <p:nvSpPr>
          <p:cNvPr id="4" name="Dikdörtgen 13">
            <a:extLst>
              <a:ext uri="{FF2B5EF4-FFF2-40B4-BE49-F238E27FC236}">
                <a16:creationId xmlns:a16="http://schemas.microsoft.com/office/drawing/2014/main" xmlns="" id="{CB821950-CA81-3447-BD26-7AC9B30A4ED9}"/>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2204864"/>
            <a:ext cx="8229600" cy="2448272"/>
          </a:xfrm>
        </p:spPr>
        <p:txBody>
          <a:bodyPr>
            <a:normAutofit fontScale="90000"/>
          </a:bodyPr>
          <a:lstStyle/>
          <a:p>
            <a:r>
              <a:rPr lang="tr-TR" sz="4800" spc="300" dirty="0">
                <a:solidFill>
                  <a:schemeClr val="tx2"/>
                </a:solidFill>
                <a:latin typeface="Caveat Brush" pitchFamily="2" charset="0"/>
                <a:cs typeface="Times New Roman" panose="02020603050405020304" pitchFamily="18" charset="0"/>
              </a:rPr>
              <a:t>ACİL DURUMLAR/AFET DURUMLARI</a:t>
            </a:r>
            <a:br>
              <a:rPr lang="tr-TR" sz="4800" spc="300" dirty="0">
                <a:solidFill>
                  <a:schemeClr val="tx2"/>
                </a:solidFill>
                <a:latin typeface="Caveat Brush" pitchFamily="2" charset="0"/>
                <a:cs typeface="Times New Roman" panose="02020603050405020304" pitchFamily="18" charset="0"/>
              </a:rPr>
            </a:br>
            <a:r>
              <a:rPr lang="tr-TR" sz="4800" spc="300" dirty="0">
                <a:solidFill>
                  <a:schemeClr val="tx2"/>
                </a:solidFill>
                <a:latin typeface="Caveat Brush" pitchFamily="2" charset="0"/>
                <a:cs typeface="Times New Roman" panose="02020603050405020304" pitchFamily="18" charset="0"/>
              </a:rPr>
              <a:t>ve </a:t>
            </a:r>
            <a:br>
              <a:rPr lang="tr-TR" sz="4800" spc="300" dirty="0">
                <a:solidFill>
                  <a:schemeClr val="tx2"/>
                </a:solidFill>
                <a:latin typeface="Caveat Brush" pitchFamily="2" charset="0"/>
                <a:cs typeface="Times New Roman" panose="02020603050405020304" pitchFamily="18" charset="0"/>
              </a:rPr>
            </a:br>
            <a:r>
              <a:rPr lang="tr-TR" sz="4800" spc="300" dirty="0">
                <a:solidFill>
                  <a:schemeClr val="tx2"/>
                </a:solidFill>
                <a:latin typeface="Caveat Brush" pitchFamily="2" charset="0"/>
                <a:cs typeface="Times New Roman" panose="02020603050405020304" pitchFamily="18" charset="0"/>
              </a:rPr>
              <a:t>BUNLARIN ETKİLERİ </a:t>
            </a:r>
            <a:endParaRPr lang="tr-TR" sz="4800" dirty="0">
              <a:solidFill>
                <a:schemeClr val="tx2"/>
              </a:solidFill>
              <a:latin typeface="Caveat Brush" pitchFamily="2"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628800"/>
            <a:ext cx="11103024" cy="4389120"/>
          </a:xfrm>
        </p:spPr>
        <p:txBody>
          <a:bodyPr>
            <a:normAutofit fontScale="70000" lnSpcReduction="20000"/>
          </a:bodyPr>
          <a:lstStyle/>
          <a:p>
            <a:pPr>
              <a:lnSpc>
                <a:spcPct val="160000"/>
              </a:lnSpc>
              <a:buNone/>
            </a:pPr>
            <a:r>
              <a:rPr lang="tr-TR" sz="2400" b="1" dirty="0">
                <a:latin typeface="Raleway" panose="020B0503030101060003" pitchFamily="34" charset="0"/>
                <a:cs typeface="Times New Roman" panose="02020603050405020304" pitchFamily="18" charset="0"/>
              </a:rPr>
              <a:t>	OYUN OYNAYIN</a:t>
            </a:r>
          </a:p>
          <a:p>
            <a:pPr>
              <a:lnSpc>
                <a:spcPct val="160000"/>
              </a:lnSpc>
              <a:buFont typeface="Wingdings" pitchFamily="2" charset="2"/>
              <a:buChar char="Ø"/>
            </a:pPr>
            <a:r>
              <a:rPr lang="tr-TR" sz="2400" dirty="0">
                <a:latin typeface="Raleway" panose="020B0503030101060003" pitchFamily="34" charset="0"/>
                <a:cs typeface="Times New Roman" panose="02020603050405020304" pitchFamily="18" charset="0"/>
              </a:rPr>
              <a:t>Çocuklarla birlikte eğlenceli bir şeyler yapmak ya da onlarla oyunlar oynamak size öncelikli ihtiyaç olarak gelmeyebilir. Ancak çocukların (özellikle ergenlik çağındaki çocuklar daha isteksiz görünse de) yeniden toparlanmaları için onlarla birlikte hoşça vakit geçirecek aktiviteler yapmak oldukça önemli ve gereklidir.</a:t>
            </a:r>
          </a:p>
          <a:p>
            <a:pPr>
              <a:lnSpc>
                <a:spcPct val="160000"/>
              </a:lnSpc>
              <a:buFont typeface="Wingdings" pitchFamily="2" charset="2"/>
              <a:buChar char="Ø"/>
            </a:pPr>
            <a:r>
              <a:rPr lang="tr-TR" sz="2400" dirty="0">
                <a:latin typeface="Raleway" panose="020B0503030101060003" pitchFamily="34" charset="0"/>
              </a:rPr>
              <a:t> Kum, kil gibi doğal materyallerle oynamak çocuğunuzun duygularını oyun yoluyla dışa vurmasına katkı sağlayacaktır. </a:t>
            </a:r>
          </a:p>
          <a:p>
            <a:pPr>
              <a:lnSpc>
                <a:spcPct val="160000"/>
              </a:lnSpc>
              <a:buFont typeface="Wingdings" pitchFamily="2" charset="2"/>
              <a:buChar char="Ø"/>
            </a:pPr>
            <a:r>
              <a:rPr lang="tr-TR" sz="2400" dirty="0">
                <a:latin typeface="Raleway" panose="020B0503030101060003" pitchFamily="34" charset="0"/>
              </a:rPr>
              <a:t>Resim çizdirme, heykel yapma gibi sanat temelli oyunlar da çocukların yaşadıkları travmalarla baş etmelerine destek olabilmektedir.</a:t>
            </a:r>
          </a:p>
          <a:p>
            <a:pPr>
              <a:lnSpc>
                <a:spcPct val="160000"/>
              </a:lnSpc>
              <a:buFont typeface="Wingdings" pitchFamily="2" charset="2"/>
              <a:buChar char="Ø"/>
            </a:pPr>
            <a:r>
              <a:rPr lang="tr-TR" altLang="tr-TR" sz="2400" dirty="0">
                <a:latin typeface="Raleway" panose="020B0503030101060003" pitchFamily="34" charset="0"/>
                <a:cs typeface="Times New Roman" panose="02020603050405020304" pitchFamily="18" charset="0"/>
              </a:rPr>
              <a:t>Ortaokul ve lise dönemindeki bazı çocuklar ise yaşadıkları hakkında öykü yazma ya da günlük tutmak isteyebilirler.</a:t>
            </a:r>
          </a:p>
        </p:txBody>
      </p:sp>
      <p:sp>
        <p:nvSpPr>
          <p:cNvPr id="4" name="Dikdörtgen 13">
            <a:extLst>
              <a:ext uri="{FF2B5EF4-FFF2-40B4-BE49-F238E27FC236}">
                <a16:creationId xmlns:a16="http://schemas.microsoft.com/office/drawing/2014/main" xmlns="" id="{F2954883-A07E-7441-9F43-4A2B2A154E42}"/>
              </a:ext>
            </a:extLst>
          </p:cNvPr>
          <p:cNvSpPr/>
          <p:nvPr/>
        </p:nvSpPr>
        <p:spPr>
          <a:xfrm>
            <a:off x="609600" y="692696"/>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4389120"/>
          </a:xfrm>
        </p:spPr>
        <p:txBody>
          <a:bodyPr>
            <a:noAutofit/>
          </a:bodyPr>
          <a:lstStyle/>
          <a:p>
            <a:pPr>
              <a:lnSpc>
                <a:spcPct val="150000"/>
              </a:lnSpc>
              <a:buNone/>
            </a:pPr>
            <a:r>
              <a:rPr lang="tr-TR" sz="2000" dirty="0">
                <a:latin typeface="Raleway" panose="020B0503030101060003" pitchFamily="34" charset="0"/>
              </a:rPr>
              <a:t>	</a:t>
            </a:r>
            <a:r>
              <a:rPr lang="tr-TR" sz="2000" b="1" dirty="0">
                <a:latin typeface="Raleway" panose="020B0503030101060003" pitchFamily="34" charset="0"/>
              </a:rPr>
              <a:t>MODEL OLUN</a:t>
            </a:r>
          </a:p>
          <a:p>
            <a:pPr>
              <a:lnSpc>
                <a:spcPct val="150000"/>
              </a:lnSpc>
            </a:pPr>
            <a:r>
              <a:rPr lang="tr-TR" altLang="tr-TR" sz="2000" dirty="0">
                <a:latin typeface="Raleway" panose="020B0503030101060003" pitchFamily="34" charset="0"/>
                <a:cs typeface="Times New Roman" panose="02020603050405020304" pitchFamily="18" charset="0"/>
              </a:rPr>
              <a:t>Deprem sonrası yaşadığınız duyguları çocuğunuza ifade etmemeniz sizin güçlü olduğunuz mesajını değil, duyguların saklanması gerektiği mesajını verir. Normalleştirmek için duygularınızla ilgili konuşabilirsiniz. Örneğin </a:t>
            </a:r>
            <a:r>
              <a:rPr lang="tr-TR" sz="2000" i="1" dirty="0">
                <a:latin typeface="Raleway" panose="020B0503030101060003" pitchFamily="34" charset="0"/>
              </a:rPr>
              <a:t>‘’Deprem nedeniyle evimizin hasar görmesine üzüldüm.</a:t>
            </a:r>
            <a:r>
              <a:rPr lang="tr-TR" sz="2000" i="1" dirty="0">
                <a:latin typeface="Raleway" panose="020B0503030101060003" pitchFamily="34" charset="0"/>
                <a:cs typeface="Times New Roman" panose="02020603050405020304" pitchFamily="18" charset="0"/>
              </a:rPr>
              <a:t>’’ diyebilirsiniz.</a:t>
            </a:r>
            <a:r>
              <a:rPr lang="tr-TR" altLang="tr-TR" sz="2000" dirty="0">
                <a:latin typeface="Raleway" panose="020B0503030101060003" pitchFamily="34" charset="0"/>
                <a:cs typeface="Times New Roman" panose="02020603050405020304" pitchFamily="18" charset="0"/>
              </a:rPr>
              <a:t> </a:t>
            </a:r>
            <a:endParaRPr lang="tr-TR" sz="2000" dirty="0">
              <a:latin typeface="Raleway" panose="020B0503030101060003" pitchFamily="34" charset="0"/>
            </a:endParaRPr>
          </a:p>
          <a:p>
            <a:pPr>
              <a:lnSpc>
                <a:spcPct val="150000"/>
              </a:lnSpc>
            </a:pPr>
            <a:r>
              <a:rPr lang="tr-TR" sz="2000" dirty="0">
                <a:latin typeface="Raleway" panose="020B0503030101060003" pitchFamily="34" charset="0"/>
                <a:ea typeface="Calibri" panose="020F0502020204030204" pitchFamily="34" charset="0"/>
                <a:cs typeface="Times New Roman" panose="02020603050405020304" pitchFamily="18" charset="0"/>
              </a:rPr>
              <a:t>Ayrıca yetişkinlerin ergen yaştaki çocuklarla esnek düşünebilme konusunda model olması ve onlarla farklı başa çıkma yolları hakkında da konuşması etkili olacaktır.</a:t>
            </a:r>
          </a:p>
          <a:p>
            <a:pPr>
              <a:lnSpc>
                <a:spcPct val="150000"/>
              </a:lnSpc>
            </a:pPr>
            <a:r>
              <a:rPr lang="tr-TR" sz="2000" dirty="0">
                <a:latin typeface="Raleway" panose="020B0503030101060003" pitchFamily="34" charset="0"/>
              </a:rPr>
              <a:t>Çocuklar için günlük rutinleri korumak çok önemlidir. Bu nedenle çocuklarınızın yemek, oyun, ders, kurs ya da uyku saatlerinin değişmemesine mümkün olduğunca özen gösterin ve model olmak için rutinlerinizi koruyun.</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a16="http://schemas.microsoft.com/office/drawing/2014/main" xmlns="" id="{111AF4D6-A26A-4148-A293-62A51FFC19BE}"/>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5096354"/>
          </a:xfrm>
        </p:spPr>
        <p:txBody>
          <a:bodyPr>
            <a:normAutofit fontScale="85000" lnSpcReduction="10000"/>
          </a:bodyPr>
          <a:lstStyle/>
          <a:p>
            <a:pPr>
              <a:lnSpc>
                <a:spcPct val="150000"/>
              </a:lnSpc>
              <a:buNone/>
            </a:pPr>
            <a:r>
              <a:rPr lang="tr-TR" sz="2400" dirty="0">
                <a:latin typeface="Raleway" panose="020B0503030101060003" pitchFamily="34" charset="0"/>
                <a:cs typeface="Times New Roman" panose="02020603050405020304" pitchFamily="18" charset="0"/>
              </a:rPr>
              <a:t>	</a:t>
            </a:r>
            <a:r>
              <a:rPr lang="tr-TR" sz="2400" b="1" dirty="0">
                <a:latin typeface="Raleway" panose="020B0503030101060003" pitchFamily="34" charset="0"/>
                <a:cs typeface="Times New Roman" panose="02020603050405020304" pitchFamily="18" charset="0"/>
              </a:rPr>
              <a:t>SORUMLULUK ALMALARINA İZİN VERİN</a:t>
            </a:r>
          </a:p>
          <a:p>
            <a:pPr>
              <a:lnSpc>
                <a:spcPct val="160000"/>
              </a:lnSpc>
            </a:pPr>
            <a:r>
              <a:rPr lang="tr-TR" sz="2400" dirty="0">
                <a:latin typeface="Raleway" panose="020B0503030101060003" pitchFamily="34" charset="0"/>
                <a:cs typeface="Times New Roman" panose="02020603050405020304" pitchFamily="18" charset="0"/>
              </a:rPr>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nSpc>
                <a:spcPct val="150000"/>
              </a:lnSpc>
            </a:pPr>
            <a:r>
              <a:rPr lang="tr-TR" sz="2400" dirty="0">
                <a:latin typeface="Raleway" panose="020B0503030101060003" pitchFamily="34" charset="0"/>
                <a:cs typeface="Times New Roman" panose="02020603050405020304" pitchFamily="18" charset="0"/>
              </a:rPr>
              <a:t>Sorumluklarıyla ilgili farklılık olabileceğini de göz önünde bulundurun. </a:t>
            </a:r>
            <a:r>
              <a:rPr lang="tr-TR" altLang="tr-TR" sz="2400" dirty="0">
                <a:latin typeface="Raleway" panose="020B0503030101060003" pitchFamily="34" charset="0"/>
                <a:cs typeface="Times New Roman" panose="02020603050405020304" pitchFamily="18" charset="0"/>
              </a:rPr>
              <a:t>Önceden oyuncaklarını kaldıran ya da odasını toplayan çocuğunuz aile içinde sorumluluk almak istemeyebilir ya da </a:t>
            </a:r>
            <a:r>
              <a:rPr lang="tr-TR" sz="2400" dirty="0">
                <a:latin typeface="Raleway" panose="020B0503030101060003" pitchFamily="34" charset="0"/>
                <a:cs typeface="Times New Roman" panose="02020603050405020304" pitchFamily="18" charset="0"/>
              </a:rPr>
              <a:t>okul başarısında farklılık yaşanabilir.</a:t>
            </a:r>
          </a:p>
          <a:p>
            <a:pPr>
              <a:lnSpc>
                <a:spcPct val="150000"/>
              </a:lnSpc>
            </a:pPr>
            <a:r>
              <a:rPr lang="tr-TR" sz="2400" dirty="0">
                <a:latin typeface="Raleway" panose="020B0503030101060003" pitchFamily="34" charset="0"/>
              </a:rPr>
              <a:t>Çocuklar deprem öncesi sahip oldukları hedefleri kaybedebilir ya da o hedefleri artık anlamsız bulabilir. </a:t>
            </a:r>
            <a:r>
              <a:rPr lang="tr-TR" altLang="tr-TR" sz="2400" dirty="0">
                <a:latin typeface="Raleway" panose="020B0503030101060003" pitchFamily="34" charset="0"/>
              </a:rPr>
              <a:t>Uzun vadeli hedeflerden ziyade beraber kısa vadeli hedefler belirleyebilir ve bunları gerçekleştirmesi yönünde çocuğunuzu destekleyebilirsiniz.</a:t>
            </a:r>
            <a:endParaRPr lang="tr-TR" sz="2400" dirty="0">
              <a:latin typeface="Raleway" panose="020B0503030101060003" pitchFamily="34" charset="0"/>
            </a:endParaRPr>
          </a:p>
          <a:p>
            <a:pPr>
              <a:lnSpc>
                <a:spcPct val="150000"/>
              </a:lnSpc>
            </a:pPr>
            <a:endParaRPr lang="tr-TR" sz="2400" dirty="0">
              <a:latin typeface="Raleway" panose="020B0503030101060003" pitchFamily="34" charset="0"/>
              <a:cs typeface="Times New Roman" panose="02020603050405020304" pitchFamily="18" charset="0"/>
            </a:endParaRPr>
          </a:p>
          <a:p>
            <a:pPr>
              <a:lnSpc>
                <a:spcPct val="150000"/>
              </a:lnSpc>
            </a:pPr>
            <a:endParaRPr lang="tr-TR" sz="2400" dirty="0">
              <a:latin typeface="Raleway" panose="020B0503030101060003" pitchFamily="34" charset="0"/>
              <a:cs typeface="Times New Roman" panose="02020603050405020304" pitchFamily="18" charset="0"/>
            </a:endParaRP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xmlns="" id="{20EC11A2-4B1E-5645-9942-789E23672039}"/>
              </a:ext>
            </a:extLst>
          </p:cNvPr>
          <p:cNvSpPr/>
          <p:nvPr/>
        </p:nvSpPr>
        <p:spPr>
          <a:xfrm>
            <a:off x="609600" y="692696"/>
            <a:ext cx="109728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Metin kutusu 17"/>
          <p:cNvSpPr txBox="1">
            <a:spLocks noChangeArrowheads="1"/>
          </p:cNvSpPr>
          <p:nvPr/>
        </p:nvSpPr>
        <p:spPr bwMode="auto">
          <a:xfrm>
            <a:off x="1200152" y="1412875"/>
            <a:ext cx="103674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tr-TR" altLang="tr-TR" sz="2800">
              <a:latin typeface="Times New Roman" panose="02020603050405020304" pitchFamily="18" charset="0"/>
              <a:cs typeface="Calibri" panose="020F0502020204030204" pitchFamily="34" charset="0"/>
            </a:endParaRPr>
          </a:p>
          <a:p>
            <a:pPr algn="just" eaLnBrk="1" hangingPunct="1"/>
            <a:endParaRPr lang="tr-TR" altLang="tr-TR" sz="2800">
              <a:latin typeface="Times New Roman" panose="02020603050405020304" pitchFamily="18" charset="0"/>
              <a:cs typeface="Times New Roman" panose="02020603050405020304" pitchFamily="18" charset="0"/>
            </a:endParaRPr>
          </a:p>
        </p:txBody>
      </p:sp>
      <p:sp>
        <p:nvSpPr>
          <p:cNvPr id="53254" name="5 Dikdörtgen"/>
          <p:cNvSpPr>
            <a:spLocks noChangeArrowheads="1"/>
          </p:cNvSpPr>
          <p:nvPr/>
        </p:nvSpPr>
        <p:spPr bwMode="auto">
          <a:xfrm>
            <a:off x="445559" y="1628800"/>
            <a:ext cx="11330516"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b="1" dirty="0">
                <a:latin typeface="Raleway" panose="020B0503030101060003" pitchFamily="34" charset="0"/>
              </a:rPr>
              <a:t>SOSYALLİĞİ TEŞVİK EDİN</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Deprem sonrası yaşadığı olayları sindirmek için zamana ihtiyaç duyan çocuğunuza bu zamanı vermek ve yalnız kalma isteğine saygı duymanın yanı sıra bu durum uzun süre devam ederse çocuğunuzun sosyalleşme konusunda desteğe ihtiyaç duyabileceğini göz ardı etmemeniz gerekmektedir.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deprem sonrası akranlarıyla görüşmek istemeyebilir.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Kendi içine kapanan ve sosyal izolasyon yaşayan çocuğunuza akranlarıyla görüşmesi için fırsatlar yaratmanız önemlidir.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Özellikle sizin sosyal hayata geri döndüğünüzü gözlemleyen çocuğunuz sizi rol model alabilir. </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akran grubunu değiştirmek isteyebilir ve deprem sonrası yaşadığı bu deneyim onu risk alma davranışlarına itebilir.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Bu dönemde çocuğunuzun ev ve okul saatleri dışında nerede ve kimlerle olduğunu izlemeniz, olası riskli davranışlara karşı önlem almanızı sağlayabilecektir. </a:t>
            </a:r>
          </a:p>
        </p:txBody>
      </p:sp>
      <p:sp>
        <p:nvSpPr>
          <p:cNvPr id="6" name="Dikdörtgen 13">
            <a:extLst>
              <a:ext uri="{FF2B5EF4-FFF2-40B4-BE49-F238E27FC236}">
                <a16:creationId xmlns:a16="http://schemas.microsoft.com/office/drawing/2014/main" xmlns="" id="{E12BA35A-BBDA-D94C-94E5-5586286C47A6}"/>
              </a:ext>
            </a:extLst>
          </p:cNvPr>
          <p:cNvSpPr/>
          <p:nvPr/>
        </p:nvSpPr>
        <p:spPr>
          <a:xfrm>
            <a:off x="445560" y="692696"/>
            <a:ext cx="1126706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581453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3">
            <a:extLst>
              <a:ext uri="{FF2B5EF4-FFF2-40B4-BE49-F238E27FC236}">
                <a16:creationId xmlns:a16="http://schemas.microsoft.com/office/drawing/2014/main" xmlns="" id="{B2E4D71C-FFAC-724D-872A-BDC36B2AF393}"/>
              </a:ext>
            </a:extLst>
          </p:cNvPr>
          <p:cNvSpPr/>
          <p:nvPr/>
        </p:nvSpPr>
        <p:spPr>
          <a:xfrm>
            <a:off x="609600" y="692696"/>
            <a:ext cx="108870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
        <p:nvSpPr>
          <p:cNvPr id="5" name="2 İçerik Yer Tutucusu"/>
          <p:cNvSpPr>
            <a:spLocks noGrp="1"/>
          </p:cNvSpPr>
          <p:nvPr>
            <p:ph idx="1"/>
          </p:nvPr>
        </p:nvSpPr>
        <p:spPr>
          <a:xfrm>
            <a:off x="609600" y="1268760"/>
            <a:ext cx="10972800" cy="4896544"/>
          </a:xfrm>
        </p:spPr>
        <p:txBody>
          <a:bodyPr>
            <a:noAutofit/>
          </a:bodyPr>
          <a:lstStyle/>
          <a:p>
            <a:pPr>
              <a:lnSpc>
                <a:spcPct val="150000"/>
              </a:lnSpc>
              <a:buNone/>
            </a:pPr>
            <a:r>
              <a:rPr lang="tr-TR" sz="2000" b="1" dirty="0">
                <a:latin typeface="Raleway" panose="020B0503030101060003" pitchFamily="34" charset="0"/>
              </a:rPr>
              <a:t>MEDYA KULLANIMINI GÖZLEMLEYİN</a:t>
            </a:r>
          </a:p>
          <a:p>
            <a:pPr>
              <a:lnSpc>
                <a:spcPct val="150000"/>
              </a:lnSpc>
              <a:buFont typeface="Wingdings" panose="05000000000000000000" pitchFamily="2" charset="2"/>
              <a:buChar char="Ø"/>
            </a:pPr>
            <a:r>
              <a:rPr lang="tr-TR" altLang="tr-TR" sz="2000" dirty="0">
                <a:latin typeface="Raleway" panose="020B0503030101060003" pitchFamily="34" charset="0"/>
              </a:rPr>
              <a:t>Görsel ve sosyal medyada verilen haberlerin içeriği ruh sağlığı uzmanları tarafından kontrol edilmediği için hangi haber içeriğinin çocuğunuzun duymasında sakınca olmadığının sorumluluğu sizlerdedir. </a:t>
            </a:r>
          </a:p>
          <a:p>
            <a:pPr>
              <a:lnSpc>
                <a:spcPct val="150000"/>
              </a:lnSpc>
              <a:buFont typeface="Wingdings" panose="05000000000000000000" pitchFamily="2" charset="2"/>
              <a:buChar char="Ø"/>
            </a:pPr>
            <a:r>
              <a:rPr lang="tr-TR" altLang="tr-TR" sz="2000" dirty="0">
                <a:latin typeface="Raleway" panose="020B0503030101060003" pitchFamily="34" charset="0"/>
              </a:rPr>
              <a:t>Deprem sonrası devamlı görsel medyada deprem haberleri, görüntüleri, depremden bahseden yayınların açılması çocukların travmalarının uzamasına yol açabilir ve tetikleyici unsur oynayabilir.</a:t>
            </a:r>
          </a:p>
          <a:p>
            <a:pPr>
              <a:lnSpc>
                <a:spcPct val="150000"/>
              </a:lnSpc>
              <a:buFont typeface="Wingdings" panose="05000000000000000000" pitchFamily="2" charset="2"/>
              <a:buChar char="Ø"/>
            </a:pPr>
            <a:r>
              <a:rPr lang="tr-TR" sz="2000" dirty="0">
                <a:latin typeface="Raleway" panose="020B0503030101060003" pitchFamily="34" charset="0"/>
              </a:rPr>
              <a:t>Lise ve ortaokul dönemindeki çocukların sosyal medyaya çok kolay erişebilmesinden dolayı sosyal medyada maruz kaldıkları içeriklerin de denetlenmesi önemlidir.</a:t>
            </a:r>
          </a:p>
          <a:p>
            <a:pPr>
              <a:lnSpc>
                <a:spcPct val="150000"/>
              </a:lnSpc>
              <a:buFont typeface="Wingdings" panose="05000000000000000000" pitchFamily="2" charset="2"/>
              <a:buChar char="Ø"/>
            </a:pPr>
            <a:r>
              <a:rPr lang="tr-TR" sz="2000" dirty="0">
                <a:latin typeface="Raleway" panose="020B0503030101060003" pitchFamily="34" charset="0"/>
              </a:rPr>
              <a:t>Çocukların özellikle sosyal medyada yer alan deprem görüntülerinden kendilerini nasıl koruyacakları üzerine bilinçlendirilmeleri gerekmektedir.</a:t>
            </a:r>
          </a:p>
          <a:p>
            <a:pPr>
              <a:lnSpc>
                <a:spcPct val="150000"/>
              </a:lnSpc>
            </a:pPr>
            <a:endParaRPr lang="tr-TR" sz="2000" dirty="0">
              <a:latin typeface="Raleway" panose="020B0503030101060003"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2398" y="1628800"/>
            <a:ext cx="10972800" cy="4680520"/>
          </a:xfrm>
        </p:spPr>
        <p:txBody>
          <a:bodyPr>
            <a:normAutofit/>
          </a:bodyPr>
          <a:lstStyle/>
          <a:p>
            <a:pPr>
              <a:lnSpc>
                <a:spcPct val="150000"/>
              </a:lnSpc>
              <a:buNone/>
            </a:pPr>
            <a:r>
              <a:rPr lang="tr-TR" sz="2400" b="1" dirty="0">
                <a:latin typeface="Raleway" panose="020B0503030101060003" pitchFamily="34" charset="0"/>
              </a:rPr>
              <a:t>	BİLGİ EDİNİN</a:t>
            </a:r>
          </a:p>
          <a:p>
            <a:pPr>
              <a:lnSpc>
                <a:spcPct val="150000"/>
              </a:lnSpc>
            </a:pPr>
            <a:r>
              <a:rPr lang="tr-TR" sz="2400" dirty="0">
                <a:latin typeface="Raleway" panose="020B0503030101060003" pitchFamily="34" charset="0"/>
              </a:rPr>
              <a:t>Kendinize ve çocuklarınıza yardımcı olmak için yapabileceğiniz en iyi şeylerden biri de doğru kaynaklardan bilgi almaktır. Özellikle yapabileceklerinizle ilgili olarak çocuğunuzun okulunda sizlere verilecek bilgileri lütfen uygulayın. </a:t>
            </a:r>
          </a:p>
          <a:p>
            <a:pPr>
              <a:lnSpc>
                <a:spcPct val="150000"/>
              </a:lnSpc>
            </a:pPr>
            <a:r>
              <a:rPr lang="tr-TR" sz="2400" dirty="0">
                <a:latin typeface="Raleway" panose="020B0503030101060003" pitchFamily="34" charset="0"/>
              </a:rPr>
              <a:t>Çocuklarınızla ilgili danışmak istediğiniz bir konu olduğunda yine okul rehberlik ve psikolojik danışma servisinden ve rehberlik ve araştırma merkezlerinden yardım alın.</a:t>
            </a:r>
          </a:p>
        </p:txBody>
      </p:sp>
      <p:sp>
        <p:nvSpPr>
          <p:cNvPr id="4" name="Dikdörtgen 13">
            <a:extLst>
              <a:ext uri="{FF2B5EF4-FFF2-40B4-BE49-F238E27FC236}">
                <a16:creationId xmlns:a16="http://schemas.microsoft.com/office/drawing/2014/main" xmlns="" id="{D236A04D-CA58-3041-920E-EA3546D20C18}"/>
              </a:ext>
            </a:extLst>
          </p:cNvPr>
          <p:cNvSpPr/>
          <p:nvPr/>
        </p:nvSpPr>
        <p:spPr>
          <a:xfrm>
            <a:off x="609600" y="692696"/>
            <a:ext cx="1038294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5 Dikdörtgen"/>
          <p:cNvSpPr>
            <a:spLocks noChangeArrowheads="1"/>
          </p:cNvSpPr>
          <p:nvPr/>
        </p:nvSpPr>
        <p:spPr bwMode="auto">
          <a:xfrm>
            <a:off x="513162" y="1412776"/>
            <a:ext cx="11247040" cy="501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altLang="tr-TR" sz="2400" b="1" dirty="0">
                <a:latin typeface="Raleway SemiBold" panose="020B0503030101060003" pitchFamily="34" charset="0"/>
                <a:cs typeface="Times New Roman" panose="02020603050405020304" pitchFamily="18" charset="0"/>
              </a:rPr>
              <a:t>DEĞİŞİKLİKLERDEN HABERDAR EDİN</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Özellikle deprem fiziksel ve maddi zararlar verdiyse çocuklar bundan sonra ne olacağını bilmek isterler.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Evi taşıma, bir süreliğine başka bir yerde kalma ya da okul değişikliği yapılacaksa bu süreçten çocuk haberdar edilmeli ve yaşına uygun bir şekilde açıklanmalıdır.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Ortaokul ve lise dönemindeki çocuklar için karar süreçlerine onları da katmak kontrol duygularını yeniden kazanmaları yönünde de destek olabilecektir.</a:t>
            </a:r>
          </a:p>
        </p:txBody>
      </p:sp>
      <p:sp>
        <p:nvSpPr>
          <p:cNvPr id="4" name="Dikdörtgen 13">
            <a:extLst>
              <a:ext uri="{FF2B5EF4-FFF2-40B4-BE49-F238E27FC236}">
                <a16:creationId xmlns:a16="http://schemas.microsoft.com/office/drawing/2014/main" xmlns="" id="{73D49E20-E125-3C4A-9AF2-96086702B532}"/>
              </a:ext>
            </a:extLst>
          </p:cNvPr>
          <p:cNvSpPr/>
          <p:nvPr/>
        </p:nvSpPr>
        <p:spPr>
          <a:xfrm>
            <a:off x="609600" y="692696"/>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554983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fontScale="85000" lnSpcReduction="20000"/>
          </a:bodyPr>
          <a:lstStyle/>
          <a:p>
            <a:pPr>
              <a:lnSpc>
                <a:spcPct val="170000"/>
              </a:lnSpc>
              <a:buNone/>
            </a:pPr>
            <a:r>
              <a:rPr lang="tr-TR" sz="2400" b="1" dirty="0">
                <a:latin typeface="Raleway" panose="020B0503030101060003" pitchFamily="34" charset="0"/>
              </a:rPr>
              <a:t>	İHMAL ETMEYİN</a:t>
            </a:r>
          </a:p>
          <a:p>
            <a:pPr>
              <a:lnSpc>
                <a:spcPct val="170000"/>
              </a:lnSpc>
            </a:pPr>
            <a:r>
              <a:rPr lang="tr-TR" sz="2400" dirty="0">
                <a:latin typeface="Raleway" panose="020B0503030101060003" pitchFamily="34" charset="0"/>
              </a:rPr>
              <a:t>Çocuklar için en önemli yardımlardan birinin öncelikle sizin toparlanmanız olduğunu unutmayın ve ihmal etmeyin. Yaşadıklarınızla baş etmek için mümkünse kendinize de zaman ayırın ve sağlığınıza dikkat edin. Yaşadıklarınızı yakınlarınızla paylaşın ya da diğer yetişkinlerle konuşun, gerekirse bir uzmandan yardım alın. </a:t>
            </a:r>
          </a:p>
          <a:p>
            <a:pPr>
              <a:lnSpc>
                <a:spcPct val="170000"/>
              </a:lnSpc>
            </a:pPr>
            <a:r>
              <a:rPr lang="tr-TR" sz="2400" dirty="0">
                <a:latin typeface="Raleway" panose="020B0503030101060003" pitchFamily="34" charset="0"/>
                <a:ea typeface="Calibri" panose="020F0502020204030204" pitchFamily="34" charset="0"/>
                <a:cs typeface="Times New Roman" panose="02020603050405020304" pitchFamily="18" charset="0"/>
              </a:rPr>
              <a:t>Kişisel bakım ve sağlık tedbirlerini ihmal etmeyin. </a:t>
            </a:r>
            <a:r>
              <a:rPr lang="tr-TR" sz="2400" dirty="0">
                <a:latin typeface="Raleway" panose="020B0503030101060003" pitchFamily="34" charset="0"/>
                <a:cs typeface="Times New Roman" panose="02020603050405020304" pitchFamily="18" charset="0"/>
              </a:rPr>
              <a:t>Elleri yıkamak, mask takmak ya da kıyafetine özen göstermek, saçını taramak gibi tedbirler basit olsa da çocukların </a:t>
            </a:r>
            <a:r>
              <a:rPr lang="tr-TR" sz="2400" dirty="0">
                <a:latin typeface="Raleway" panose="020B0503030101060003" pitchFamily="34" charset="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2400" dirty="0">
              <a:latin typeface="Raleway" panose="020B0503030101060003" pitchFamily="34" charset="0"/>
              <a:cs typeface="Times New Roman" panose="02020603050405020304" pitchFamily="18" charset="0"/>
            </a:endParaRPr>
          </a:p>
          <a:p>
            <a:pPr>
              <a:lnSpc>
                <a:spcPct val="170000"/>
              </a:lnSpc>
              <a:buNone/>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xmlns="" id="{9AC89331-6AC6-8D47-85DC-F8305925384B}"/>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84784"/>
            <a:ext cx="10972800" cy="4389120"/>
          </a:xfrm>
        </p:spPr>
        <p:txBody>
          <a:bodyPr>
            <a:normAutofit fontScale="92500"/>
          </a:bodyPr>
          <a:lstStyle/>
          <a:p>
            <a:pPr>
              <a:lnSpc>
                <a:spcPct val="150000"/>
              </a:lnSpc>
              <a:buNone/>
            </a:pPr>
            <a:r>
              <a:rPr lang="tr-TR" sz="2400" b="1" dirty="0">
                <a:latin typeface="Raleway" panose="020B0503030101060003" pitchFamily="34" charset="0"/>
              </a:rPr>
              <a:t>	UZMANA BAŞVURUN</a:t>
            </a:r>
          </a:p>
          <a:p>
            <a:pPr>
              <a:lnSpc>
                <a:spcPct val="150000"/>
              </a:lnSpc>
            </a:pPr>
            <a:r>
              <a:rPr lang="tr-TR" sz="2400" dirty="0">
                <a:latin typeface="Raleway" panose="020B0503030101060003" pitchFamily="34" charset="0"/>
              </a:rPr>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a:p>
            <a:pPr>
              <a:lnSpc>
                <a:spcPct val="150000"/>
              </a:lnSpc>
            </a:pPr>
            <a:r>
              <a:rPr lang="tr-TR" sz="2400" dirty="0">
                <a:latin typeface="Raleway" panose="020B0503030101060003" pitchFamily="34" charset="0"/>
              </a:rPr>
              <a:t>Ayrıca çocuğunuzun alkol kullanımı, sigara kullanımı ya da okul terki gibi riskli davranışlara yönelmesi deprem sonrasında yaşadığı </a:t>
            </a:r>
            <a:r>
              <a:rPr lang="tr-TR" sz="2400" dirty="0" err="1">
                <a:latin typeface="Raleway" panose="020B0503030101060003" pitchFamily="34" charset="0"/>
              </a:rPr>
              <a:t>travmatik</a:t>
            </a:r>
            <a:r>
              <a:rPr lang="tr-TR" sz="2400" dirty="0">
                <a:latin typeface="Raleway" panose="020B0503030101060003" pitchFamily="34" charset="0"/>
              </a:rPr>
              <a:t> olaylarla baş edemediği anlamına gelebilir. Bu durumda kesinlikle uzman desteği alınmalıdır.</a:t>
            </a:r>
          </a:p>
          <a:p>
            <a:pPr>
              <a:lnSpc>
                <a:spcPct val="150000"/>
              </a:lnSpc>
            </a:pPr>
            <a:endParaRPr lang="tr-TR" sz="2400" dirty="0">
              <a:latin typeface="Raleway" panose="020B0503030101060003" pitchFamily="34" charset="0"/>
            </a:endParaRPr>
          </a:p>
          <a:p>
            <a:pPr>
              <a:lnSpc>
                <a:spcPct val="150000"/>
              </a:lnSpc>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xmlns="" id="{42F6F0B0-4CA7-A644-BC03-1D028F9E38E6}"/>
              </a:ext>
            </a:extLst>
          </p:cNvPr>
          <p:cNvSpPr/>
          <p:nvPr/>
        </p:nvSpPr>
        <p:spPr>
          <a:xfrm>
            <a:off x="609600" y="692696"/>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567608" y="332656"/>
            <a:ext cx="7056784" cy="957943"/>
          </a:xfrm>
        </p:spPr>
        <p:txBody>
          <a:bodyPr rtlCol="0" anchor="ctr">
            <a:noAutofit/>
          </a:bodyPr>
          <a:lstStyle/>
          <a:p>
            <a:pPr eaLnBrk="1" fontAlgn="auto" hangingPunct="1">
              <a:spcAft>
                <a:spcPts val="0"/>
              </a:spcAft>
              <a:defRPr/>
            </a:pPr>
            <a:r>
              <a:rPr lang="tr-TR" sz="3600" dirty="0">
                <a:latin typeface="Caveat Brush" pitchFamily="2" charset="0"/>
              </a:rPr>
              <a:t>ÇOCUKLARIN TOPARLANMA SÜRECİNDE </a:t>
            </a:r>
            <a:r>
              <a:rPr lang="tr-TR" sz="3600" dirty="0">
                <a:solidFill>
                  <a:schemeClr val="tx1"/>
                </a:solidFill>
                <a:latin typeface="Caveat Brush" pitchFamily="2" charset="0"/>
              </a:rPr>
              <a:t>OKULLARIN ÖNEMİ</a:t>
            </a:r>
          </a:p>
        </p:txBody>
      </p:sp>
      <p:sp>
        <p:nvSpPr>
          <p:cNvPr id="75777" name="1 İçerik Yer Tutucusu"/>
          <p:cNvSpPr>
            <a:spLocks noGrp="1"/>
          </p:cNvSpPr>
          <p:nvPr>
            <p:ph idx="1"/>
          </p:nvPr>
        </p:nvSpPr>
        <p:spPr>
          <a:xfrm>
            <a:off x="431371" y="1638404"/>
            <a:ext cx="11329259" cy="4382884"/>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tr-TR" sz="2400" dirty="0">
                <a:latin typeface="Raleway" panose="020B0503030101060003" pitchFamily="34" charset="0"/>
              </a:rPr>
              <a:t>Okullar normalliği temsil eden ve eğitim yoluyla normal yaşama geri dönmeyi kolaylaştıran önemli kurumlardır.</a:t>
            </a:r>
          </a:p>
          <a:p>
            <a:pPr marL="0" indent="0">
              <a:buNone/>
            </a:pPr>
            <a:r>
              <a:rPr lang="tr-TR" sz="2400" dirty="0">
                <a:latin typeface="Raleway" panose="020B0503030101060003" pitchFamily="34" charset="0"/>
              </a:rPr>
              <a:t>Okulda bulunmak;</a:t>
            </a:r>
          </a:p>
          <a:p>
            <a:r>
              <a:rPr lang="tr-TR" sz="2400" dirty="0">
                <a:latin typeface="Raleway" panose="020B0503030101060003" pitchFamily="34" charset="0"/>
              </a:rPr>
              <a:t>Oyun ve diğer okul etkinliklerine katılmak özellikle çocukların ihtiyaç duydukları, süreklilik, değişmezlik ve normallik hissinin oluşmasına yardımcı olur.</a:t>
            </a:r>
          </a:p>
          <a:p>
            <a:r>
              <a:rPr lang="tr-TR" sz="2400" dirty="0">
                <a:latin typeface="Raleway" panose="020B0503030101060003" pitchFamily="34" charset="0"/>
              </a:rPr>
              <a:t>Çocukların ihtiyaçlarını daha kolay ifade etmelerini sağlar.</a:t>
            </a:r>
          </a:p>
          <a:p>
            <a:r>
              <a:rPr lang="tr-TR" sz="2400" dirty="0">
                <a:latin typeface="Raleway" panose="020B0503030101060003" pitchFamily="34" charset="0"/>
                <a:cs typeface="Times New Roman" panose="02020603050405020304" pitchFamily="18" charset="0"/>
              </a:rPr>
              <a:t>Deprem gibi zorlayıcı olaylar sonrası normal tepkiler  hakkında çocukları bilgilendirerek süreci anlamlandırmalarına yardımcı olur.</a:t>
            </a:r>
          </a:p>
          <a:p>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5259517" cy="646331"/>
          </a:xfrm>
          <a:prstGeom prst="rect">
            <a:avLst/>
          </a:prstGeom>
        </p:spPr>
        <p:txBody>
          <a:bodyPr wrap="none">
            <a:spAutoFit/>
          </a:bodyPr>
          <a:lstStyle/>
          <a:p>
            <a:r>
              <a:rPr lang="tr-TR" sz="3600" b="1" dirty="0">
                <a:solidFill>
                  <a:schemeClr val="bg1"/>
                </a:solidFill>
                <a:latin typeface="Times New Roman" panose="02020603050405020304" pitchFamily="18" charset="0"/>
                <a:cs typeface="Times New Roman" panose="02020603050405020304" pitchFamily="18" charset="0"/>
              </a:rPr>
              <a:t>AFET VE ACİL DURUM</a:t>
            </a:r>
          </a:p>
        </p:txBody>
      </p:sp>
      <p:sp>
        <p:nvSpPr>
          <p:cNvPr id="18" name="Metin kutusu 17"/>
          <p:cNvSpPr txBox="1"/>
          <p:nvPr/>
        </p:nvSpPr>
        <p:spPr>
          <a:xfrm>
            <a:off x="1415480" y="2132856"/>
            <a:ext cx="8982276" cy="830997"/>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Acil durum: </a:t>
            </a:r>
            <a:r>
              <a:rPr lang="tr-TR" sz="2400" dirty="0">
                <a:latin typeface="Raleway" panose="020B0503030101060003" pitchFamily="34" charset="0"/>
                <a:cs typeface="Times New Roman" panose="02020603050405020304" pitchFamily="18" charset="0"/>
              </a:rPr>
              <a:t>Büyük, fakat genellikle yerel imkânlarla  baş edilebilen çapta, ivedilik gerektiren tüm durum ve hâller.</a:t>
            </a:r>
          </a:p>
        </p:txBody>
      </p:sp>
      <p:sp>
        <p:nvSpPr>
          <p:cNvPr id="20" name="Metin kutusu 19"/>
          <p:cNvSpPr txBox="1"/>
          <p:nvPr/>
        </p:nvSpPr>
        <p:spPr>
          <a:xfrm>
            <a:off x="1448468" y="3212784"/>
            <a:ext cx="8982276" cy="2308324"/>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Afet: </a:t>
            </a:r>
            <a:r>
              <a:rPr lang="tr-TR" sz="2400" dirty="0">
                <a:latin typeface="Raleway" panose="020B0503030101060003" pitchFamily="34" charset="0"/>
                <a:cs typeface="Times New Roman" panose="02020603050405020304" pitchFamily="18" charset="0"/>
              </a:rPr>
              <a:t>İnsanlar için fiziksel, ekonomik ve sosyal kayıplar doğuran, normal yaşamı ve  insan faaliyetlerini durdurarak veya kesintiye uğratarak toplulukları etkileyen, etkilenen topluluğun kendi olanak ve kaynaklarını kullanarak üstesinden gelemeyeceği,  etkilenen toplumun baş etme kapasitesinin yeterli olmadığı, doğal, teknolojik veya  insan kökenli olaylardır.</a:t>
            </a:r>
          </a:p>
        </p:txBody>
      </p:sp>
      <p:sp>
        <p:nvSpPr>
          <p:cNvPr id="10" name="Dikdörtgen 9"/>
          <p:cNvSpPr/>
          <p:nvPr/>
        </p:nvSpPr>
        <p:spPr>
          <a:xfrm>
            <a:off x="420619" y="217642"/>
            <a:ext cx="647645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Tree>
    <p:extLst>
      <p:ext uri="{BB962C8B-B14F-4D97-AF65-F5344CB8AC3E}">
        <p14:creationId xmlns:p14="http://schemas.microsoft.com/office/powerpoint/2010/main" val="1446531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İçerik Yer Tutucusu"/>
          <p:cNvSpPr>
            <a:spLocks noGrp="1"/>
          </p:cNvSpPr>
          <p:nvPr>
            <p:ph idx="1"/>
          </p:nvPr>
        </p:nvSpPr>
        <p:spPr>
          <a:xfrm>
            <a:off x="431371" y="1579713"/>
            <a:ext cx="11329259" cy="4513583"/>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tr-TR" sz="2400" dirty="0">
                <a:latin typeface="Raleway" panose="020B0503030101060003" pitchFamily="34" charset="0"/>
                <a:cs typeface="Times New Roman" panose="02020603050405020304" pitchFamily="18" charset="0"/>
              </a:rPr>
              <a:t>Çocuklarla daha çok birlikte oldukları için, onların gereksinimlerini herkesten iyi bilir ve gerektiğinde onlara yardım edebilirler.</a:t>
            </a:r>
          </a:p>
          <a:p>
            <a:pPr eaLnBrk="1" hangingPunct="1"/>
            <a:r>
              <a:rPr lang="tr-TR" sz="2400" dirty="0">
                <a:latin typeface="Raleway" panose="020B0503030101060003" pitchFamily="34" charset="0"/>
                <a:cs typeface="Times New Roman" panose="02020603050405020304" pitchFamily="18" charset="0"/>
              </a:rPr>
              <a:t>Travmatik olaylarla ilgili normal tepkiler  hakkında çocukları bilgilendirerek süreci anlamlandırmalarına yardımcı olurlar.</a:t>
            </a:r>
          </a:p>
          <a:p>
            <a:pPr eaLnBrk="1" hangingPunct="1"/>
            <a:r>
              <a:rPr lang="tr-TR" sz="2400" dirty="0">
                <a:latin typeface="Raleway" panose="020B0503030101060003" pitchFamily="34" charset="0"/>
                <a:cs typeface="Times New Roman" panose="02020603050405020304" pitchFamily="18" charset="0"/>
              </a:rPr>
              <a:t> Çocuklarla birlikte sıcak ve destekleyici bir sosyal ortam yaratarak onların kayıplarla, acı veren anılarla başa çıkmalarına ve duygularını ifade etmelerine yönelik sınıf etkinlikleri düzenler.</a:t>
            </a:r>
          </a:p>
          <a:p>
            <a:pPr eaLnBrk="1" hangingPunct="1"/>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a:p>
            <a:pPr eaLnBrk="1" hangingPunct="1"/>
            <a:r>
              <a:rPr lang="tr-TR" sz="2400" dirty="0">
                <a:latin typeface="Raleway" panose="020B0503030101060003" pitchFamily="34" charset="0"/>
                <a:cs typeface="Times New Roman" panose="02020603050405020304" pitchFamily="18" charset="0"/>
              </a:rPr>
              <a:t>İleri düzeyde psikolojik yardıma gereksinim duyan çocuklar için iş birliği sağlar.</a:t>
            </a:r>
            <a:endParaRPr lang="tr-TR" sz="2400" dirty="0">
              <a:latin typeface="Raleway" panose="020B0503030101060003" pitchFamily="34" charset="0"/>
            </a:endParaRPr>
          </a:p>
        </p:txBody>
      </p:sp>
      <p:sp>
        <p:nvSpPr>
          <p:cNvPr id="4" name="2 Başlık"/>
          <p:cNvSpPr txBox="1">
            <a:spLocks/>
          </p:cNvSpPr>
          <p:nvPr/>
        </p:nvSpPr>
        <p:spPr>
          <a:xfrm>
            <a:off x="1866944" y="404664"/>
            <a:ext cx="8458111" cy="957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dirty="0">
                <a:latin typeface="Caveat Brush" pitchFamily="2" charset="0"/>
              </a:rPr>
              <a:t>ÇOCUKLARIN TOPARLANMA SÜRECİNDE ÖĞRETMENLERİN ÖNEMİ</a:t>
            </a:r>
          </a:p>
        </p:txBody>
      </p:sp>
    </p:spTree>
    <p:extLst>
      <p:ext uri="{BB962C8B-B14F-4D97-AF65-F5344CB8AC3E}">
        <p14:creationId xmlns:p14="http://schemas.microsoft.com/office/powerpoint/2010/main" val="2264696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2560" y="404664"/>
            <a:ext cx="10009112" cy="892630"/>
          </a:xfrm>
        </p:spPr>
        <p:txBody>
          <a:bodyPr anchor="ctr">
            <a:noAutofit/>
          </a:bodyPr>
          <a:lstStyle/>
          <a:p>
            <a:r>
              <a:rPr lang="tr-TR" sz="3200" dirty="0">
                <a:latin typeface="Caveat Brush" pitchFamily="2" charset="0"/>
              </a:rPr>
              <a:t>OKULLARDA ÖĞRENCİLERE UYGULANACAK PSİKOEĞİTİM PROGRAMIN GENEL AMAÇLARI-1</a:t>
            </a:r>
            <a:endParaRPr lang="tr-TR" sz="3200" dirty="0">
              <a:solidFill>
                <a:schemeClr val="tx1"/>
              </a:solidFill>
              <a:latin typeface="Caveat Brush" pitchFamily="2" charset="0"/>
            </a:endParaRPr>
          </a:p>
        </p:txBody>
      </p:sp>
      <p:sp>
        <p:nvSpPr>
          <p:cNvPr id="3" name="İçerik Yer Tutucusu 2"/>
          <p:cNvSpPr>
            <a:spLocks noGrp="1"/>
          </p:cNvSpPr>
          <p:nvPr>
            <p:ph idx="1"/>
          </p:nvPr>
        </p:nvSpPr>
        <p:spPr>
          <a:xfrm>
            <a:off x="609600" y="1628800"/>
            <a:ext cx="11175032" cy="4730931"/>
          </a:xfrm>
        </p:spPr>
        <p:txBody>
          <a:bodyPr>
            <a:noAutofit/>
          </a:bodyPr>
          <a:lstStyle/>
          <a:p>
            <a:pPr marL="457200" indent="-457200">
              <a:lnSpc>
                <a:spcPct val="150000"/>
              </a:lnSpc>
              <a:buFont typeface="+mj-lt"/>
              <a:buAutoNum type="arabicPeriod"/>
            </a:pPr>
            <a:r>
              <a:rPr lang="tr-TR" sz="2000" dirty="0">
                <a:latin typeface="Raleway" panose="020B0503030101060003" pitchFamily="34" charset="0"/>
              </a:rPr>
              <a:t>Öğrencileri travmatik olaylar ve sonrasında yaşanabilecek normal psikolojik etkiler hakkında bilgilendirmek ve onların bu konuya ilişkin farkındalıklarını artırmak </a:t>
            </a:r>
          </a:p>
          <a:p>
            <a:pPr marL="457200" indent="-457200">
              <a:lnSpc>
                <a:spcPct val="150000"/>
              </a:lnSpc>
              <a:buFont typeface="+mj-lt"/>
              <a:buAutoNum type="arabicPeriod"/>
            </a:pPr>
            <a:r>
              <a:rPr lang="tr-TR" sz="2000" dirty="0">
                <a:latin typeface="Raleway" panose="020B0503030101060003" pitchFamily="34" charset="0"/>
              </a:rPr>
              <a:t>Öğrencilere kendi tepkilerini anlama ve paylaşma olanağı vererek tepkilerinin doğal olduğunu göstermek ve öğrencilerin tepkilerini normalleştirmek </a:t>
            </a:r>
          </a:p>
          <a:p>
            <a:pPr marL="457200" indent="-457200">
              <a:lnSpc>
                <a:spcPct val="150000"/>
              </a:lnSpc>
              <a:buFont typeface="+mj-lt"/>
              <a:buAutoNum type="arabicPeriod"/>
            </a:pPr>
            <a:r>
              <a:rPr lang="tr-TR" sz="2000" dirty="0">
                <a:latin typeface="Raleway" panose="020B0503030101060003" pitchFamily="34" charset="0"/>
              </a:rPr>
              <a:t>Okul sistemi ile öğrenciler arasında yaşantıların paylaşılmasını sağlayarak öğrencilerin okul ile iletişimini güçlendirmek</a:t>
            </a:r>
          </a:p>
          <a:p>
            <a:pPr marL="457200" indent="-457200">
              <a:lnSpc>
                <a:spcPct val="150000"/>
              </a:lnSpc>
              <a:buFont typeface="+mj-lt"/>
              <a:buAutoNum type="arabicPeriod"/>
            </a:pPr>
            <a:r>
              <a:rPr lang="tr-TR" sz="2000" dirty="0">
                <a:latin typeface="Raleway" panose="020B0503030101060003" pitchFamily="34" charset="0"/>
              </a:rPr>
              <a:t>Öğrencilerin olumlu başa çıkma yöntemlerini fark etmelerini sağlamak</a:t>
            </a:r>
          </a:p>
          <a:p>
            <a:pPr marL="457200" indent="-457200">
              <a:lnSpc>
                <a:spcPct val="150000"/>
              </a:lnSpc>
              <a:buFont typeface="+mj-lt"/>
              <a:buAutoNum type="arabicPeriod"/>
            </a:pPr>
            <a:r>
              <a:rPr lang="tr-TR" sz="2000" dirty="0">
                <a:latin typeface="Raleway" panose="020B0503030101060003" pitchFamily="34" charset="0"/>
              </a:rPr>
              <a:t>Öğrencilerin güçlü yanlarını fark etmelerini sağlamak</a:t>
            </a:r>
          </a:p>
        </p:txBody>
      </p:sp>
    </p:spTree>
    <p:extLst>
      <p:ext uri="{BB962C8B-B14F-4D97-AF65-F5344CB8AC3E}">
        <p14:creationId xmlns:p14="http://schemas.microsoft.com/office/powerpoint/2010/main" val="962372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55440" y="692696"/>
            <a:ext cx="10081120" cy="892630"/>
          </a:xfrm>
        </p:spPr>
        <p:txBody>
          <a:bodyPr anchor="ctr">
            <a:noAutofit/>
          </a:bodyPr>
          <a:lstStyle/>
          <a:p>
            <a:r>
              <a:rPr lang="tr-TR" sz="3200" dirty="0">
                <a:latin typeface="Caveat Brush" pitchFamily="2" charset="0"/>
              </a:rPr>
              <a:t>OKULLARDA ÖĞRENCİLERE UYGULANACAK PSİKOEĞİTİM PROGRAMIN GENEL AMAÇLARI-2</a:t>
            </a:r>
            <a:endParaRPr lang="tr-TR" sz="3200" dirty="0">
              <a:solidFill>
                <a:schemeClr val="tx1"/>
              </a:solidFill>
              <a:latin typeface="Caveat Brush" pitchFamily="2" charset="0"/>
            </a:endParaRPr>
          </a:p>
        </p:txBody>
      </p:sp>
      <p:sp>
        <p:nvSpPr>
          <p:cNvPr id="3" name="İçerik Yer Tutucusu 2"/>
          <p:cNvSpPr>
            <a:spLocks noGrp="1"/>
          </p:cNvSpPr>
          <p:nvPr>
            <p:ph idx="1"/>
          </p:nvPr>
        </p:nvSpPr>
        <p:spPr>
          <a:xfrm>
            <a:off x="609600" y="2564904"/>
            <a:ext cx="10972800" cy="3528392"/>
          </a:xfrm>
        </p:spPr>
        <p:txBody>
          <a:bodyPr>
            <a:noAutofit/>
          </a:bodyPr>
          <a:lstStyle/>
          <a:p>
            <a:pPr marL="457200" indent="-457200">
              <a:lnSpc>
                <a:spcPct val="150000"/>
              </a:lnSpc>
              <a:buFont typeface="+mj-lt"/>
              <a:buAutoNum type="arabicPeriod" startAt="6"/>
            </a:pPr>
            <a:r>
              <a:rPr lang="tr-TR" sz="2400" dirty="0">
                <a:latin typeface="Raleway" panose="020B0503030101060003" pitchFamily="34" charset="0"/>
              </a:rPr>
              <a:t>Öğrencilerin sosyal destek kaynaklarını fark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Öğrencilere geleceğe ilişkin olumlu bakış açısı kazandırmak</a:t>
            </a:r>
          </a:p>
          <a:p>
            <a:pPr marL="457200" indent="-457200">
              <a:lnSpc>
                <a:spcPct val="150000"/>
              </a:lnSpc>
              <a:buFont typeface="+mj-lt"/>
              <a:buAutoNum type="arabicPeriod" startAt="6"/>
            </a:pPr>
            <a:r>
              <a:rPr lang="tr-TR" sz="2400" dirty="0">
                <a:latin typeface="Raleway" panose="020B0503030101060003" pitchFamily="34" charset="0"/>
              </a:rPr>
              <a:t>Öğrencilerin duygu ve düşüncelerini ifade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Öğrencilerin psikolojik sağlamlıklarını güçlendirmek</a:t>
            </a:r>
          </a:p>
          <a:p>
            <a:pPr marL="457200" indent="-457200">
              <a:lnSpc>
                <a:spcPct val="150000"/>
              </a:lnSpc>
              <a:buFont typeface="+mj-lt"/>
              <a:buAutoNum type="arabicPeriod" startAt="6"/>
            </a:pPr>
            <a:r>
              <a:rPr lang="tr-TR" sz="2400" dirty="0">
                <a:latin typeface="Raleway" panose="020B0503030101060003" pitchFamily="34" charset="0"/>
              </a:rPr>
              <a:t>Öğrencilerin öğrenme becerilerini ve gelişimlerini desteklemek</a:t>
            </a:r>
          </a:p>
        </p:txBody>
      </p:sp>
    </p:spTree>
    <p:extLst>
      <p:ext uri="{BB962C8B-B14F-4D97-AF65-F5344CB8AC3E}">
        <p14:creationId xmlns:p14="http://schemas.microsoft.com/office/powerpoint/2010/main" val="3635626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20619" y="2060848"/>
            <a:ext cx="11147989" cy="324826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tr-TR" sz="2800" dirty="0">
                <a:latin typeface="Raleway" panose="020B0503030101060003" pitchFamily="34" charset="0"/>
                <a:ea typeface="Calibri" panose="020F0502020204030204" pitchFamily="34" charset="0"/>
              </a:rPr>
              <a:t>Her şeyden önce, çocuğunuza (ve kendinize!) çok zor bir zamanın ortasında olmamıza rağmen bu durumun geçeceğini hatırlatın. </a:t>
            </a:r>
          </a:p>
          <a:p>
            <a:pPr marL="457200" indent="-457200">
              <a:lnSpc>
                <a:spcPct val="150000"/>
              </a:lnSpc>
              <a:buFont typeface="Arial" panose="020B0604020202020204" pitchFamily="34" charset="0"/>
              <a:buChar char="•"/>
            </a:pPr>
            <a:r>
              <a:rPr lang="tr-TR" sz="2800">
                <a:latin typeface="Raleway" panose="020B0503030101060003" pitchFamily="34" charset="0"/>
                <a:cs typeface="Times New Roman" panose="02020603050405020304" pitchFamily="18" charset="0"/>
              </a:rPr>
              <a:t>Unutmayın, </a:t>
            </a:r>
            <a:r>
              <a:rPr lang="tr-TR" sz="2800" b="1" dirty="0">
                <a:latin typeface="Raleway" panose="020B0503030101060003" pitchFamily="34" charset="0"/>
                <a:cs typeface="Times New Roman" panose="02020603050405020304" pitchFamily="18" charset="0"/>
              </a:rPr>
              <a:t>umut</a:t>
            </a:r>
            <a:r>
              <a:rPr lang="tr-TR" sz="2800" dirty="0">
                <a:latin typeface="Raleway" panose="020B0503030101060003" pitchFamily="34" charset="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83404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647645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
        <p:nvSpPr>
          <p:cNvPr id="18" name="Metin kutusu 17"/>
          <p:cNvSpPr txBox="1"/>
          <p:nvPr/>
        </p:nvSpPr>
        <p:spPr>
          <a:xfrm>
            <a:off x="767408" y="2276872"/>
            <a:ext cx="10369152" cy="3416320"/>
          </a:xfrm>
          <a:prstGeom prst="rect">
            <a:avLst/>
          </a:prstGeom>
          <a:noFill/>
        </p:spPr>
        <p:txBody>
          <a:bodyPr wrap="square" rtlCol="0">
            <a:spAutoFit/>
          </a:bodyPr>
          <a:lstStyle/>
          <a:p>
            <a:pPr marL="457200" indent="-457200">
              <a:buFont typeface="Arial" panose="020B0604020202020204" pitchFamily="34" charset="0"/>
              <a:buChar char="•"/>
            </a:pPr>
            <a:r>
              <a:rPr lang="tr-TR" sz="2400" dirty="0">
                <a:latin typeface="Raleway" panose="020B0503030101060003" pitchFamily="34" charset="0"/>
                <a:ea typeface="Calibri" panose="020F0502020204030204" pitchFamily="34" charset="0"/>
                <a:cs typeface="Times New Roman" panose="02020603050405020304" pitchFamily="18" charset="0"/>
              </a:rPr>
              <a:t>Afet son zamanlarda farklı türleri (salgın, sel, deprem, yangın) ile karşımıza çıkmaktadır. </a:t>
            </a: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de yapısı gereği </a:t>
            </a:r>
            <a:r>
              <a:rPr lang="tr-TR" altLang="tr-TR" sz="2400" b="1" i="1" dirty="0">
                <a:latin typeface="Raleway" panose="020B0503030101060003" pitchFamily="34" charset="0"/>
                <a:cs typeface="Times New Roman" panose="02020603050405020304" pitchFamily="18" charset="0"/>
              </a:rPr>
              <a:t>ani gelişen afetler</a:t>
            </a:r>
            <a:r>
              <a:rPr lang="tr-TR" altLang="tr-TR" sz="2400" dirty="0">
                <a:latin typeface="Raleway" panose="020B0503030101060003" pitchFamily="34" charset="0"/>
                <a:cs typeface="Times New Roman" panose="02020603050405020304" pitchFamily="18" charset="0"/>
              </a:rPr>
              <a:t> içerisinde sayılmaktadır ve hemen müdahale edilmesi gerekir. </a:t>
            </a:r>
            <a:r>
              <a:rPr lang="tr-TR" sz="2400" dirty="0">
                <a:latin typeface="Raleway" panose="020B0503030101060003" pitchFamily="34" charset="0"/>
                <a:ea typeface="Calibri" panose="020F0502020204030204" pitchFamily="34" charset="0"/>
                <a:cs typeface="Times New Roman" panose="02020603050405020304" pitchFamily="18" charset="0"/>
              </a:rPr>
              <a:t>Fiziksel, ekonomik ve sosyal kayıplarla  bizi etkilemekle birlikte ruhsal açıdan da normal gündelik halimizden farklı hissetmeye başlayabiliriz.</a:t>
            </a:r>
            <a:endParaRPr lang="tr-TR" altLang="tr-TR" sz="2400" dirty="0">
              <a:latin typeface="Raleway" panose="020B0503030101060003" pitchFamily="34" charset="0"/>
              <a:cs typeface="Times New Roman" panose="02020603050405020304" pitchFamily="18" charset="0"/>
            </a:endParaRP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sürecinde ve sonrasında çocukların ve ailelerin durumdan yoğun biçimde etkilendikleri ve normal yaşamalarına devam etmekte zorlandıkları gözlemlenmektedir. </a:t>
            </a:r>
          </a:p>
        </p:txBody>
      </p:sp>
    </p:spTree>
    <p:extLst>
      <p:ext uri="{BB962C8B-B14F-4D97-AF65-F5344CB8AC3E}">
        <p14:creationId xmlns:p14="http://schemas.microsoft.com/office/powerpoint/2010/main" val="132254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19403" y="1484784"/>
            <a:ext cx="11041227" cy="4154984"/>
          </a:xfrm>
          <a:prstGeom prst="rect">
            <a:avLst/>
          </a:prstGeom>
        </p:spPr>
        <p:txBody>
          <a:bodyPr wrap="square">
            <a:spAutoFit/>
          </a:bodyPr>
          <a:lstStyle/>
          <a:p>
            <a:pPr algn="ctr">
              <a:lnSpc>
                <a:spcPct val="150000"/>
              </a:lnSpc>
            </a:pPr>
            <a:r>
              <a:rPr lang="tr-TR" sz="4400" spc="300" dirty="0">
                <a:solidFill>
                  <a:srgbClr val="FF0000"/>
                </a:solidFill>
                <a:latin typeface="Caveat Brush" pitchFamily="2" charset="0"/>
                <a:cs typeface="Times New Roman" panose="02020603050405020304" pitchFamily="18" charset="0"/>
              </a:rPr>
              <a:t>TRAVMA,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TRAVMATİK OLAYLAR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ve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 ETKİLERİ</a:t>
            </a:r>
            <a:endParaRPr lang="tr-TR" sz="4400" dirty="0">
              <a:latin typeface="Caveat Brush" pitchFamily="2" charset="0"/>
            </a:endParaRPr>
          </a:p>
        </p:txBody>
      </p:sp>
    </p:spTree>
    <p:extLst>
      <p:ext uri="{BB962C8B-B14F-4D97-AF65-F5344CB8AC3E}">
        <p14:creationId xmlns:p14="http://schemas.microsoft.com/office/powerpoint/2010/main" val="245074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335360" y="286754"/>
            <a:ext cx="339067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TEMEL KAVRAMLAR</a:t>
            </a:r>
          </a:p>
        </p:txBody>
      </p:sp>
      <p:sp>
        <p:nvSpPr>
          <p:cNvPr id="18" name="Metin kutusu 17"/>
          <p:cNvSpPr txBox="1"/>
          <p:nvPr/>
        </p:nvSpPr>
        <p:spPr>
          <a:xfrm>
            <a:off x="1127448" y="1772816"/>
            <a:ext cx="9848851" cy="1938992"/>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 </a:t>
            </a:r>
            <a:r>
              <a:rPr lang="tr-TR" sz="2400" dirty="0">
                <a:latin typeface="Raleway" panose="020B0503030101060003" pitchFamily="34" charset="0"/>
                <a:cs typeface="Times New Roman" panose="02020603050405020304" pitchFamily="18" charset="0"/>
              </a:rPr>
              <a:t>Zorlu, örseleyici, bireyin fiziksel ve ruhsal bütünlüğüne tehdit olarak algılanan durum ya da olaya bağlı olarak bireyin baş etme becerilerinin yetersiz kaldığı, kişisel iyilik hâlinin ve psikolojik sağlığının bozulduğu, genellikle yoğun belirsizliklerin yaşandığı karmaşık süreci,</a:t>
            </a:r>
          </a:p>
        </p:txBody>
      </p:sp>
      <p:sp>
        <p:nvSpPr>
          <p:cNvPr id="11" name="Metin kutusu 10"/>
          <p:cNvSpPr txBox="1"/>
          <p:nvPr/>
        </p:nvSpPr>
        <p:spPr>
          <a:xfrm>
            <a:off x="1127448" y="4082466"/>
            <a:ext cx="9848851" cy="2308324"/>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Travmatik Olay: </a:t>
            </a:r>
            <a:r>
              <a:rPr lang="tr-TR" sz="2400" dirty="0">
                <a:latin typeface="Raleway" panose="020B0503030101060003" pitchFamily="34"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bireysel veya toplumsal etkileri olan olay/durumu</a:t>
            </a:r>
          </a:p>
          <a:p>
            <a:endParaRPr lang="tr-TR" sz="2400" dirty="0">
              <a:latin typeface="Raleway" panose="020B0503030101060003" pitchFamily="34" charset="0"/>
              <a:cs typeface="Times New Roman" panose="02020603050405020304" pitchFamily="18" charset="0"/>
            </a:endParaRPr>
          </a:p>
          <a:p>
            <a:r>
              <a:rPr lang="tr-TR" sz="2400" dirty="0">
                <a:latin typeface="Raleway" panose="020B0503030101060003" pitchFamily="34" charset="0"/>
                <a:cs typeface="Times New Roman" panose="02020603050405020304" pitchFamily="18" charset="0"/>
              </a:rPr>
              <a:t>ifade eder.</a:t>
            </a:r>
          </a:p>
        </p:txBody>
      </p:sp>
    </p:spTree>
    <p:extLst>
      <p:ext uri="{BB962C8B-B14F-4D97-AF65-F5344CB8AC3E}">
        <p14:creationId xmlns:p14="http://schemas.microsoft.com/office/powerpoint/2010/main" val="277657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9376" y="249108"/>
            <a:ext cx="314541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TRAVMATİK OLAY</a:t>
            </a:r>
          </a:p>
        </p:txBody>
      </p:sp>
      <p:sp>
        <p:nvSpPr>
          <p:cNvPr id="18" name="Metin kutusu 17"/>
          <p:cNvSpPr txBox="1"/>
          <p:nvPr/>
        </p:nvSpPr>
        <p:spPr>
          <a:xfrm>
            <a:off x="1703512" y="1988840"/>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b="1" u="sng" dirty="0">
                <a:latin typeface="Raleway" panose="020B0503030101060003" pitchFamily="34" charset="0"/>
                <a:cs typeface="Times New Roman" panose="02020603050405020304" pitchFamily="18" charset="0"/>
              </a:rPr>
              <a:t>Doğrudan</a:t>
            </a:r>
            <a:r>
              <a:rPr lang="tr-TR" sz="2800" dirty="0">
                <a:latin typeface="Raleway" panose="020B0503030101060003" pitchFamily="34" charset="0"/>
                <a:cs typeface="Times New Roman" panose="02020603050405020304" pitchFamily="18" charset="0"/>
              </a:rPr>
              <a:t> kişinin başına gelir. </a:t>
            </a:r>
          </a:p>
        </p:txBody>
      </p:sp>
      <p:sp>
        <p:nvSpPr>
          <p:cNvPr id="20" name="Metin kutusu 19"/>
          <p:cNvSpPr txBox="1"/>
          <p:nvPr/>
        </p:nvSpPr>
        <p:spPr>
          <a:xfrm>
            <a:off x="1703055" y="2908959"/>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Kişi, bu tür olaylara </a:t>
            </a:r>
            <a:r>
              <a:rPr lang="tr-TR" sz="2800" b="1" u="sng" dirty="0">
                <a:latin typeface="Raleway" panose="020B0503030101060003" pitchFamily="34" charset="0"/>
                <a:cs typeface="Times New Roman" panose="02020603050405020304" pitchFamily="18" charset="0"/>
              </a:rPr>
              <a:t>tanık</a:t>
            </a:r>
            <a:r>
              <a:rPr lang="tr-TR" sz="2800" b="1" dirty="0">
                <a:latin typeface="Raleway" panose="020B0503030101060003" pitchFamily="34" charset="0"/>
                <a:cs typeface="Times New Roman" panose="02020603050405020304" pitchFamily="18" charset="0"/>
              </a:rPr>
              <a:t> </a:t>
            </a:r>
            <a:r>
              <a:rPr lang="tr-TR" sz="2800" dirty="0">
                <a:latin typeface="Raleway" panose="020B0503030101060003" pitchFamily="34" charset="0"/>
                <a:cs typeface="Times New Roman" panose="02020603050405020304" pitchFamily="18" charset="0"/>
              </a:rPr>
              <a:t>olur.</a:t>
            </a:r>
          </a:p>
        </p:txBody>
      </p:sp>
      <p:sp>
        <p:nvSpPr>
          <p:cNvPr id="15" name="Metin kutusu 14"/>
          <p:cNvSpPr txBox="1"/>
          <p:nvPr/>
        </p:nvSpPr>
        <p:spPr>
          <a:xfrm>
            <a:off x="1720179" y="3880874"/>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Bu tür olayın bir kişinin başına geldiğini </a:t>
            </a:r>
            <a:r>
              <a:rPr lang="tr-TR" sz="2800" b="1" u="sng" dirty="0">
                <a:latin typeface="Raleway" panose="020B0503030101060003" pitchFamily="34" charset="0"/>
                <a:cs typeface="Times New Roman" panose="02020603050405020304" pitchFamily="18" charset="0"/>
              </a:rPr>
              <a:t>öğrenir.</a:t>
            </a:r>
          </a:p>
        </p:txBody>
      </p:sp>
    </p:spTree>
    <p:extLst>
      <p:ext uri="{BB962C8B-B14F-4D97-AF65-F5344CB8AC3E}">
        <p14:creationId xmlns:p14="http://schemas.microsoft.com/office/powerpoint/2010/main" val="68998953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3963</TotalTime>
  <Words>1892</Words>
  <Application>Microsoft Office PowerPoint</Application>
  <PresentationFormat>Özel</PresentationFormat>
  <Paragraphs>281</Paragraphs>
  <Slides>53</Slides>
  <Notes>2</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Ofis Teması</vt:lpstr>
      <vt:lpstr>PSİKOSOSYAL DESTEK DEPREM</vt:lpstr>
      <vt:lpstr>SUNUM İÇERİĞİ</vt:lpstr>
      <vt:lpstr>PowerPoint Sunusu</vt:lpstr>
      <vt:lpstr>ACİL DURUMLAR/AFET DURUMLARI ve  BUNLARIN ETKİLERİ </vt:lpstr>
      <vt:lpstr>PowerPoint Sunusu</vt:lpstr>
      <vt:lpstr>PowerPoint Sunusu</vt:lpstr>
      <vt:lpstr>PowerPoint Sunusu</vt:lpstr>
      <vt:lpstr>PowerPoint Sunusu</vt:lpstr>
      <vt:lpstr>PowerPoint Sunusu</vt:lpstr>
      <vt:lpstr>PowerPoint Sunusu</vt:lpstr>
      <vt:lpstr>PowerPoint Sunusu</vt:lpstr>
      <vt:lpstr>YETİŞKİNLERDE GÖRÜLEBİLECEK  DUYGUSAL TEPKİLER</vt:lpstr>
      <vt:lpstr>YETİŞKİNLERDE GÖRÜLEBİLECEK  BİLİŞSEL TEPKİLER</vt:lpstr>
      <vt:lpstr>YETİŞKİNLERDE  KİŞİLER ARASI İLİŞKİLERE ETKİLERİ</vt:lpstr>
      <vt:lpstr>YETİŞKİNLERDE GÖRÜLEBİLECEK  SOSYAL ETKİLER</vt:lpstr>
      <vt:lpstr>İNANÇ SİSTEMİNDEKİ DEĞİŞİKLİKLER</vt:lpstr>
      <vt:lpstr>PowerPoint Sunusu</vt:lpstr>
      <vt:lpstr>KENDİNİZE NASIL YARDIMCI OLABİLİRSİNİZ?</vt:lpstr>
      <vt:lpstr>PowerPoint Sunusu</vt:lpstr>
      <vt:lpstr>PowerPoint Sunusu</vt:lpstr>
      <vt:lpstr>PowerPoint Sunusu</vt:lpstr>
      <vt:lpstr>PowerPoint Sunusu</vt:lpstr>
      <vt:lpstr>PowerPoint Sunusu</vt:lpstr>
      <vt:lpstr>PowerPoint Sunusu</vt:lpstr>
      <vt:lpstr>PowerPoint Sunusu</vt:lpstr>
      <vt:lpstr>PowerPoint Sunusu</vt:lpstr>
      <vt:lpstr>NE ZAMAN DESTEK ALMALIYIM?</vt:lpstr>
      <vt:lpstr>PowerPoint Sunusu</vt:lpstr>
      <vt:lpstr>PowerPoint Sunusu</vt:lpstr>
      <vt:lpstr>PowerPoint Sunusu</vt:lpstr>
      <vt:lpstr>0-5 YAŞ ARASI ÇOCUKLARIN TEPKİLERİ</vt:lpstr>
      <vt:lpstr>6-11 YAŞ ARASI ÇOCUKLARIN TEPKİLERİ</vt:lpstr>
      <vt:lpstr>12-18 YAŞ ARASI ÇOCUKLARIN TEPKİLERİ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ÇOCUKLARIN TOPARLANMA SÜRECİNDE OKULLARIN ÖNEMİ</vt:lpstr>
      <vt:lpstr>PowerPoint Sunusu</vt:lpstr>
      <vt:lpstr>OKULLARDA ÖĞRENCİLERE UYGULANACAK PSİKOEĞİTİM PROGRAMIN GENEL AMAÇLARI-1</vt:lpstr>
      <vt:lpstr>OKULLARDA ÖĞRENCİLERE UYGULANACAK PSİKOEĞİTİM PROGRAMIN GENEL AMAÇLARI-2</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İLİ SEL/HEYELAN SONRASI PSİKOSOSYAL DESTEK ÇALIŞMALARI KAPSAMINDA</dc:title>
  <dc:creator>sonay daymaz</dc:creator>
  <cp:lastModifiedBy>User</cp:lastModifiedBy>
  <cp:revision>267</cp:revision>
  <dcterms:created xsi:type="dcterms:W3CDTF">2020-09-06T06:37:07Z</dcterms:created>
  <dcterms:modified xsi:type="dcterms:W3CDTF">2023-03-23T13:11:27Z</dcterms:modified>
</cp:coreProperties>
</file>