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30" r:id="rId3"/>
    <p:sldId id="319" r:id="rId4"/>
    <p:sldId id="257" r:id="rId5"/>
    <p:sldId id="440" r:id="rId6"/>
    <p:sldId id="392" r:id="rId7"/>
    <p:sldId id="441" r:id="rId8"/>
    <p:sldId id="442" r:id="rId9"/>
    <p:sldId id="443" r:id="rId10"/>
    <p:sldId id="452" r:id="rId11"/>
    <p:sldId id="453" r:id="rId12"/>
    <p:sldId id="454" r:id="rId13"/>
    <p:sldId id="434" r:id="rId14"/>
    <p:sldId id="462" r:id="rId15"/>
    <p:sldId id="455" r:id="rId16"/>
    <p:sldId id="456" r:id="rId17"/>
    <p:sldId id="457" r:id="rId18"/>
    <p:sldId id="458" r:id="rId19"/>
    <p:sldId id="459" r:id="rId20"/>
    <p:sldId id="398" r:id="rId21"/>
    <p:sldId id="399" r:id="rId22"/>
    <p:sldId id="406" r:id="rId23"/>
    <p:sldId id="407" r:id="rId24"/>
    <p:sldId id="408" r:id="rId25"/>
    <p:sldId id="409" r:id="rId26"/>
    <p:sldId id="410" r:id="rId27"/>
    <p:sldId id="411" r:id="rId28"/>
    <p:sldId id="412" r:id="rId29"/>
    <p:sldId id="413" r:id="rId30"/>
    <p:sldId id="414" r:id="rId31"/>
    <p:sldId id="400" r:id="rId32"/>
    <p:sldId id="401" r:id="rId33"/>
    <p:sldId id="439" r:id="rId34"/>
    <p:sldId id="460" r:id="rId35"/>
    <p:sldId id="402" r:id="rId36"/>
    <p:sldId id="403" r:id="rId37"/>
    <p:sldId id="461" r:id="rId38"/>
    <p:sldId id="416" r:id="rId39"/>
    <p:sldId id="447" r:id="rId40"/>
    <p:sldId id="417" r:id="rId41"/>
    <p:sldId id="418" r:id="rId42"/>
    <p:sldId id="419" r:id="rId43"/>
    <p:sldId id="420" r:id="rId44"/>
    <p:sldId id="421" r:id="rId45"/>
    <p:sldId id="422" r:id="rId46"/>
    <p:sldId id="429" r:id="rId47"/>
    <p:sldId id="438" r:id="rId48"/>
    <p:sldId id="427" r:id="rId49"/>
    <p:sldId id="424" r:id="rId50"/>
    <p:sldId id="437" r:id="rId51"/>
    <p:sldId id="423" r:id="rId52"/>
    <p:sldId id="425" r:id="rId53"/>
    <p:sldId id="405" r:id="rId54"/>
    <p:sldId id="444" r:id="rId55"/>
    <p:sldId id="431" r:id="rId56"/>
    <p:sldId id="432" r:id="rId57"/>
    <p:sldId id="448" r:id="rId58"/>
    <p:sldId id="449" r:id="rId59"/>
    <p:sldId id="450" r:id="rId60"/>
    <p:sldId id="451"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plt" initials="SC" lastIdx="1" clrIdx="0">
    <p:extLst>
      <p:ext uri="{19B8F6BF-5375-455C-9EA6-DF929625EA0E}">
        <p15:presenceInfo xmlns="" xmlns:p15="http://schemas.microsoft.com/office/powerpoint/2012/main" userId="Cnp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960" autoAdjust="0"/>
    <p:restoredTop sz="94631"/>
  </p:normalViewPr>
  <p:slideViewPr>
    <p:cSldViewPr>
      <p:cViewPr varScale="1">
        <p:scale>
          <a:sx n="73" d="100"/>
          <a:sy n="73" d="100"/>
        </p:scale>
        <p:origin x="-786" y="-102"/>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17.02.2023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 xmlns:p14="http://schemas.microsoft.com/office/powerpoint/2010/main" val="138197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7F6A7E0-292B-42CD-A5DB-89B525E54356}" type="slidenum">
              <a:rPr lang="tr-TR" smtClean="0"/>
              <a:pPr/>
              <a:t>58</a:t>
            </a:fld>
            <a:endParaRPr lang="tr-TR"/>
          </a:p>
        </p:txBody>
      </p:sp>
    </p:spTree>
    <p:extLst>
      <p:ext uri="{BB962C8B-B14F-4D97-AF65-F5344CB8AC3E}">
        <p14:creationId xmlns="" xmlns:p14="http://schemas.microsoft.com/office/powerpoint/2010/main" val="146786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17.02.2023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17.02.2023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11">
            <a:extLst>
              <a:ext uri="{FF2B5EF4-FFF2-40B4-BE49-F238E27FC236}">
                <a16:creationId xmlns:a16="http://schemas.microsoft.com/office/drawing/2014/main" xmlns="" id="{6EAB0BE9-273A-7844-959F-5406C66C746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76" y="4763"/>
            <a:ext cx="12195176"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1 Başlık">
            <a:extLst>
              <a:ext uri="{FF2B5EF4-FFF2-40B4-BE49-F238E27FC236}">
                <a16:creationId xmlns:a16="http://schemas.microsoft.com/office/drawing/2014/main" xmlns="" id="{011A9D09-1EB3-A649-8550-F47784726EE7}"/>
              </a:ext>
            </a:extLst>
          </p:cNvPr>
          <p:cNvSpPr>
            <a:spLocks noGrp="1"/>
          </p:cNvSpPr>
          <p:nvPr>
            <p:ph type="ctrTitle"/>
          </p:nvPr>
        </p:nvSpPr>
        <p:spPr>
          <a:xfrm>
            <a:off x="-312712" y="695077"/>
            <a:ext cx="9000154" cy="2736304"/>
          </a:xfrm>
        </p:spPr>
        <p:txBody>
          <a:bodyPr>
            <a:normAutofit fontScale="90000"/>
          </a:bodyPr>
          <a:lstStyle/>
          <a:p>
            <a:r>
              <a:rPr lang="tr-TR" sz="6600" dirty="0" smtClean="0">
                <a:solidFill>
                  <a:schemeClr val="tx2"/>
                </a:solidFill>
                <a:latin typeface="Caveat Brush" pitchFamily="2" charset="0"/>
                <a:cs typeface="Times New Roman" panose="02020603050405020304" pitchFamily="18" charset="0"/>
              </a:rPr>
              <a:t>PSİKOSOSYAL</a:t>
            </a:r>
            <a:br>
              <a:rPr lang="tr-TR" sz="6600" dirty="0" smtClean="0">
                <a:solidFill>
                  <a:schemeClr val="tx2"/>
                </a:solidFill>
                <a:latin typeface="Caveat Brush" pitchFamily="2" charset="0"/>
                <a:cs typeface="Times New Roman" panose="02020603050405020304" pitchFamily="18" charset="0"/>
              </a:rPr>
            </a:br>
            <a:r>
              <a:rPr lang="tr-TR" sz="6600" dirty="0" smtClean="0">
                <a:solidFill>
                  <a:schemeClr val="tx2"/>
                </a:solidFill>
                <a:latin typeface="Caveat Brush" pitchFamily="2" charset="0"/>
                <a:cs typeface="Times New Roman" panose="02020603050405020304" pitchFamily="18" charset="0"/>
              </a:rPr>
              <a:t>DESTEK</a:t>
            </a:r>
            <a:r>
              <a:rPr lang="tr-TR" sz="6000" dirty="0">
                <a:solidFill>
                  <a:schemeClr val="tx2"/>
                </a:solidFill>
                <a:latin typeface="Caveat Brush" pitchFamily="2" charset="0"/>
                <a:cs typeface="Times New Roman" panose="02020603050405020304" pitchFamily="18" charset="0"/>
              </a:rPr>
              <a:t/>
            </a:r>
            <a:br>
              <a:rPr lang="tr-TR" sz="6000" dirty="0">
                <a:solidFill>
                  <a:schemeClr val="tx2"/>
                </a:solidFill>
                <a:latin typeface="Caveat Brush" pitchFamily="2" charset="0"/>
                <a:cs typeface="Times New Roman" panose="02020603050405020304" pitchFamily="18" charset="0"/>
              </a:rPr>
            </a:br>
            <a:r>
              <a:rPr lang="tr-TR" sz="4800" dirty="0" smtClean="0">
                <a:solidFill>
                  <a:schemeClr val="tx2"/>
                </a:solidFill>
                <a:latin typeface="Caveat Brush" pitchFamily="2" charset="0"/>
                <a:cs typeface="Times New Roman" panose="02020603050405020304" pitchFamily="18" charset="0"/>
              </a:rPr>
              <a:t>DEPREM</a:t>
            </a:r>
            <a:endParaRPr lang="tr-TR" sz="4800" dirty="0">
              <a:solidFill>
                <a:schemeClr val="tx2"/>
              </a:solidFill>
              <a:latin typeface="Caveat Brush" pitchFamily="2" charset="0"/>
              <a:cs typeface="Times New Roman" panose="02020603050405020304" pitchFamily="18" charset="0"/>
            </a:endParaRPr>
          </a:p>
        </p:txBody>
      </p:sp>
      <p:sp>
        <p:nvSpPr>
          <p:cNvPr id="14" name="2 Alt Başlık">
            <a:extLst>
              <a:ext uri="{FF2B5EF4-FFF2-40B4-BE49-F238E27FC236}">
                <a16:creationId xmlns:a16="http://schemas.microsoft.com/office/drawing/2014/main" xmlns="" id="{F790BB18-F97B-2C49-B945-BB225AB94409}"/>
              </a:ext>
            </a:extLst>
          </p:cNvPr>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ÖĞRETMEN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8" name="Resim 7">
            <a:extLst>
              <a:ext uri="{FF2B5EF4-FFF2-40B4-BE49-F238E27FC236}">
                <a16:creationId xmlns:a16="http://schemas.microsoft.com/office/drawing/2014/main" xmlns="" id="{B7725952-D66D-494C-A605-B5C1092862DE}"/>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5" name="Resim 14">
            <a:extLst>
              <a:ext uri="{FF2B5EF4-FFF2-40B4-BE49-F238E27FC236}">
                <a16:creationId xmlns:a16="http://schemas.microsoft.com/office/drawing/2014/main" xmlns="" id="{B9B4F508-D5B6-8247-8026-2CC9D3860475}"/>
              </a:ext>
            </a:extLst>
          </p:cNvPr>
          <p:cNvPicPr>
            <a:picLocks noChangeAspect="1"/>
          </p:cNvPicPr>
          <p:nvPr/>
        </p:nvPicPr>
        <p:blipFill>
          <a:blip r:embed="rId4" cstate="print"/>
          <a:stretch>
            <a:fillRect/>
          </a:stretch>
        </p:blipFill>
        <p:spPr>
          <a:xfrm>
            <a:off x="2028208" y="5707788"/>
            <a:ext cx="1696562" cy="838301"/>
          </a:xfrm>
          <a:prstGeom prst="rect">
            <a:avLst/>
          </a:prstGeom>
        </p:spPr>
      </p:pic>
      <p:pic>
        <p:nvPicPr>
          <p:cNvPr id="16" name="Resim 15">
            <a:extLst>
              <a:ext uri="{FF2B5EF4-FFF2-40B4-BE49-F238E27FC236}">
                <a16:creationId xmlns:a16="http://schemas.microsoft.com/office/drawing/2014/main" xmlns="" id="{CDBF4BD8-83BD-8B4F-8D23-F9AF57A851C1}"/>
              </a:ext>
            </a:extLst>
          </p:cNvPr>
          <p:cNvPicPr>
            <a:picLocks noChangeAspect="1"/>
          </p:cNvPicPr>
          <p:nvPr/>
        </p:nvPicPr>
        <p:blipFill>
          <a:blip r:embed="rId5" cstate="print"/>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84200" y="1751069"/>
            <a:ext cx="11040533" cy="3766163"/>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algn="just" eaLnBrk="1" fontAlgn="auto" hangingPunct="1">
              <a:spcAft>
                <a:spcPts val="0"/>
              </a:spcAft>
              <a:defRPr/>
            </a:pPr>
            <a:r>
              <a:rPr lang="tr-TR" sz="2400" b="1" dirty="0">
                <a:latin typeface="Raleway" panose="020B0503030101060003" pitchFamily="34" charset="0"/>
              </a:rPr>
              <a:t>İstenmeden Akla Gelen Düşünce </a:t>
            </a:r>
            <a:r>
              <a:rPr lang="tr-TR" sz="2400" b="1" dirty="0" smtClean="0">
                <a:latin typeface="Raleway" panose="020B0503030101060003" pitchFamily="34" charset="0"/>
              </a:rPr>
              <a:t>ve Görüntüler: </a:t>
            </a:r>
            <a:r>
              <a:rPr lang="tr-TR" sz="2400" dirty="0" smtClean="0">
                <a:latin typeface="Raleway" panose="020B0503030101060003" pitchFamily="34" charset="0"/>
              </a:rPr>
              <a:t>Travmaya </a:t>
            </a:r>
            <a:r>
              <a:rPr lang="tr-TR" sz="2400" dirty="0">
                <a:latin typeface="Raleway" panose="020B0503030101060003" pitchFamily="34" charset="0"/>
              </a:rPr>
              <a:t>ait anılar canlanır, olayı yeniden yaşıyor ve görüyormuş gibi </a:t>
            </a:r>
            <a:r>
              <a:rPr lang="tr-TR" sz="2400" dirty="0" smtClean="0">
                <a:latin typeface="Raleway" panose="020B0503030101060003" pitchFamily="34" charset="0"/>
              </a:rPr>
              <a:t>hissetme mevcuttur.</a:t>
            </a:r>
            <a:endParaRPr lang="tr-TR" sz="2400" dirty="0">
              <a:latin typeface="Raleway" panose="020B0503030101060003" pitchFamily="34" charset="0"/>
            </a:endParaRPr>
          </a:p>
          <a:p>
            <a:pPr marL="274320" indent="-274320" algn="just" eaLnBrk="1" fontAlgn="auto" hangingPunct="1">
              <a:spcAft>
                <a:spcPts val="0"/>
              </a:spcAft>
              <a:defRPr/>
            </a:pPr>
            <a:r>
              <a:rPr lang="tr-TR" sz="2400" dirty="0">
                <a:latin typeface="Raleway" panose="020B0503030101060003" pitchFamily="34" charset="0"/>
              </a:rPr>
              <a:t> </a:t>
            </a:r>
            <a:r>
              <a:rPr lang="tr-TR" sz="2400" b="1" dirty="0">
                <a:latin typeface="Raleway" panose="020B0503030101060003" pitchFamily="34" charset="0"/>
              </a:rPr>
              <a:t>Kaçınma </a:t>
            </a:r>
            <a:r>
              <a:rPr lang="tr-TR" sz="2400" b="1" dirty="0" smtClean="0">
                <a:latin typeface="Raleway" panose="020B0503030101060003" pitchFamily="34" charset="0"/>
              </a:rPr>
              <a:t>Tepkileri: </a:t>
            </a:r>
            <a:r>
              <a:rPr lang="tr-TR" sz="2400" dirty="0" err="1" smtClean="0">
                <a:latin typeface="Raleway" panose="020B0503030101060003" pitchFamily="34" charset="0"/>
              </a:rPr>
              <a:t>Travmatik</a:t>
            </a:r>
            <a:r>
              <a:rPr lang="tr-TR" sz="2400" dirty="0" smtClean="0">
                <a:latin typeface="Raleway" panose="020B0503030101060003" pitchFamily="34" charset="0"/>
              </a:rPr>
              <a:t> </a:t>
            </a:r>
            <a:r>
              <a:rPr lang="tr-TR" sz="2400" dirty="0">
                <a:latin typeface="Raleway" panose="020B0503030101060003" pitchFamily="34" charset="0"/>
              </a:rPr>
              <a:t>olayla ilgili olan düşünce, duygu, etkinlik ve </a:t>
            </a:r>
            <a:r>
              <a:rPr lang="tr-TR" sz="2400" dirty="0" smtClean="0">
                <a:latin typeface="Raleway" panose="020B0503030101060003" pitchFamily="34" charset="0"/>
              </a:rPr>
              <a:t>mekânlardan kaçınması</a:t>
            </a:r>
            <a:r>
              <a:rPr lang="tr-TR" sz="2400" dirty="0">
                <a:latin typeface="Raleway" panose="020B0503030101060003" pitchFamily="34" charset="0"/>
              </a:rPr>
              <a:t>.</a:t>
            </a:r>
          </a:p>
          <a:p>
            <a:pPr marL="274320" indent="-274320" algn="just" eaLnBrk="1" fontAlgn="auto" hangingPunct="1">
              <a:spcAft>
                <a:spcPts val="0"/>
              </a:spcAft>
              <a:defRPr/>
            </a:pPr>
            <a:r>
              <a:rPr lang="tr-TR" sz="2400" b="1" dirty="0">
                <a:latin typeface="Raleway" panose="020B0503030101060003" pitchFamily="34" charset="0"/>
              </a:rPr>
              <a:t>Aşırı Uyarılma </a:t>
            </a:r>
            <a:r>
              <a:rPr lang="tr-TR" sz="2400" b="1" dirty="0" smtClean="0">
                <a:latin typeface="Raleway" panose="020B0503030101060003" pitchFamily="34" charset="0"/>
              </a:rPr>
              <a:t>Tepkileri: </a:t>
            </a:r>
            <a:r>
              <a:rPr lang="tr-TR" sz="2400" dirty="0" smtClean="0">
                <a:latin typeface="Raleway" panose="020B0503030101060003" pitchFamily="34" charset="0"/>
              </a:rPr>
              <a:t>Aşırı </a:t>
            </a:r>
            <a:r>
              <a:rPr lang="tr-TR" sz="2400" dirty="0">
                <a:latin typeface="Raleway" panose="020B0503030101060003" pitchFamily="34" charset="0"/>
              </a:rPr>
              <a:t>fizyolojik bir </a:t>
            </a:r>
            <a:r>
              <a:rPr lang="tr-TR" sz="2400" dirty="0" smtClean="0">
                <a:latin typeface="Raleway" panose="020B0503030101060003" pitchFamily="34" charset="0"/>
              </a:rPr>
              <a:t>uyarılma, </a:t>
            </a:r>
            <a:r>
              <a:rPr lang="tr-TR" sz="2400" dirty="0">
                <a:latin typeface="Raleway" panose="020B0503030101060003" pitchFamily="34" charset="0"/>
              </a:rPr>
              <a:t>hızlı kalp atışı, avuç içlerinin terlemesi, konsantrasyon </a:t>
            </a:r>
            <a:r>
              <a:rPr lang="tr-TR" sz="2400" dirty="0" smtClean="0">
                <a:latin typeface="Raleway" panose="020B0503030101060003" pitchFamily="34" charset="0"/>
              </a:rPr>
              <a:t>sorunları, kas </a:t>
            </a:r>
            <a:r>
              <a:rPr lang="tr-TR" sz="2400" dirty="0">
                <a:latin typeface="Raleway" panose="020B0503030101060003" pitchFamily="34" charset="0"/>
              </a:rPr>
              <a:t>ağrısı, sırt ağrısı, karın ağrısı vb. </a:t>
            </a:r>
            <a:r>
              <a:rPr lang="tr-TR" sz="2400" dirty="0" smtClean="0">
                <a:latin typeface="Raleway" panose="020B0503030101060003" pitchFamily="34" charset="0"/>
              </a:rPr>
              <a:t>belirtiler.</a:t>
            </a:r>
            <a:endParaRPr lang="tr-TR" sz="2400" dirty="0">
              <a:latin typeface="Raleway" panose="020B0503030101060003" pitchFamily="34" charset="0"/>
            </a:endParaRPr>
          </a:p>
        </p:txBody>
      </p:sp>
      <p:sp>
        <p:nvSpPr>
          <p:cNvPr id="4" name="Unvan 3"/>
          <p:cNvSpPr>
            <a:spLocks noGrp="1"/>
          </p:cNvSpPr>
          <p:nvPr>
            <p:ph type="title"/>
          </p:nvPr>
        </p:nvSpPr>
        <p:spPr>
          <a:xfrm>
            <a:off x="651933" y="332656"/>
            <a:ext cx="10972800" cy="783771"/>
          </a:xfrm>
        </p:spPr>
        <p:txBody>
          <a:bodyPr anchor="ctr">
            <a:noAutofit/>
          </a:bodyPr>
          <a:lstStyle/>
          <a:p>
            <a:r>
              <a:rPr lang="tr-TR" sz="3200" dirty="0">
                <a:solidFill>
                  <a:schemeClr val="tx1"/>
                </a:solidFill>
                <a:latin typeface="Caveat Brush" pitchFamily="2" charset="0"/>
              </a:rPr>
              <a:t>TRAVMA SONRASI STRES TEPKİLERİ</a:t>
            </a:r>
          </a:p>
        </p:txBody>
      </p:sp>
    </p:spTree>
    <p:extLst>
      <p:ext uri="{BB962C8B-B14F-4D97-AF65-F5344CB8AC3E}">
        <p14:creationId xmlns="" xmlns:p14="http://schemas.microsoft.com/office/powerpoint/2010/main" val="105554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260648"/>
            <a:ext cx="10972800" cy="1019628"/>
          </a:xfrm>
        </p:spPr>
        <p:txBody>
          <a:bodyPr rtlCol="0">
            <a:noAutofit/>
          </a:bodyPr>
          <a:lstStyle/>
          <a:p>
            <a:pPr eaLnBrk="1" fontAlgn="auto" hangingPunct="1">
              <a:spcAft>
                <a:spcPts val="0"/>
              </a:spcAft>
              <a:defRPr/>
            </a:pPr>
            <a:r>
              <a:rPr lang="tr-TR" sz="3200" dirty="0">
                <a:solidFill>
                  <a:schemeClr val="tx1"/>
                </a:solidFill>
                <a:latin typeface="Caveat Brush" pitchFamily="2" charset="0"/>
              </a:rPr>
              <a:t>TRAVMATİK OLAYDAN ETKİNLENME</a:t>
            </a:r>
            <a:br>
              <a:rPr lang="tr-TR" sz="3200" dirty="0">
                <a:solidFill>
                  <a:schemeClr val="tx1"/>
                </a:solidFill>
                <a:latin typeface="Caveat Brush" pitchFamily="2" charset="0"/>
              </a:rPr>
            </a:br>
            <a:r>
              <a:rPr lang="tr-TR" sz="32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628800"/>
            <a:ext cx="10972800" cy="4289580"/>
          </a:xfrm>
        </p:spPr>
        <p:style>
          <a:lnRef idx="2">
            <a:schemeClr val="accent1"/>
          </a:lnRef>
          <a:fillRef idx="1">
            <a:schemeClr val="lt1"/>
          </a:fillRef>
          <a:effectRef idx="0">
            <a:schemeClr val="accent1"/>
          </a:effectRef>
          <a:fontRef idx="minor">
            <a:schemeClr val="dk1"/>
          </a:fontRef>
        </p:style>
        <p:txBody>
          <a:bodyPr rtlCol="0">
            <a:normAutofit/>
          </a:bodyPr>
          <a:lstStyle/>
          <a:p>
            <a:pPr marL="274320" indent="-274320" algn="just" eaLnBrk="1" fontAlgn="auto" hangingPunct="1">
              <a:lnSpc>
                <a:spcPct val="150000"/>
              </a:lnSpc>
              <a:spcAft>
                <a:spcPts val="0"/>
              </a:spcAft>
              <a:buFontTx/>
              <a:buNone/>
              <a:defRPr/>
            </a:pPr>
            <a:r>
              <a:rPr lang="tr-TR" sz="2400" b="1" dirty="0">
                <a:latin typeface="Raleway" panose="020B0503030101060003" pitchFamily="34" charset="0"/>
              </a:rPr>
              <a:t>Ortama İlişkin Etmenler</a:t>
            </a:r>
            <a:endParaRPr lang="tr-TR" sz="2400" dirty="0">
              <a:latin typeface="Raleway" panose="020B0503030101060003" pitchFamily="34" charset="0"/>
            </a:endParaRP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YAKINLIK:</a:t>
            </a:r>
          </a:p>
          <a:p>
            <a:pPr marL="708660" lvl="1" indent="-342900" algn="just">
              <a:lnSpc>
                <a:spcPct val="150000"/>
              </a:lnSpc>
              <a:buFont typeface="Arial" panose="020B0604020202020204" pitchFamily="34" charset="0"/>
              <a:buChar char="•"/>
              <a:defRPr/>
            </a:pPr>
            <a:r>
              <a:rPr lang="tr-TR" dirty="0">
                <a:latin typeface="Raleway" panose="020B0503030101060003" pitchFamily="34" charset="0"/>
              </a:rPr>
              <a:t>Kişinin olaya yakınlık derecesi (fiziksel yakınlık)</a:t>
            </a:r>
          </a:p>
          <a:p>
            <a:pPr marL="708660" lvl="1" indent="-342900" algn="just">
              <a:lnSpc>
                <a:spcPct val="150000"/>
              </a:lnSpc>
              <a:buFont typeface="Arial" panose="020B0604020202020204" pitchFamily="34" charset="0"/>
              <a:buChar char="•"/>
              <a:defRPr/>
            </a:pPr>
            <a:r>
              <a:rPr lang="tr-TR" dirty="0">
                <a:latin typeface="Raleway" panose="020B0503030101060003" pitchFamily="34" charset="0"/>
              </a:rPr>
              <a:t>Duygusal olarak yakınlık derecesi (psikolojik yakınlık)</a:t>
            </a:r>
          </a:p>
          <a:p>
            <a:pPr marL="274320" indent="-274320" algn="just" eaLnBrk="1" fontAlgn="auto" hangingPunct="1">
              <a:lnSpc>
                <a:spcPct val="150000"/>
              </a:lnSpc>
              <a:spcAft>
                <a:spcPts val="0"/>
              </a:spcAft>
              <a:buFontTx/>
              <a:buNone/>
              <a:defRPr/>
            </a:pPr>
            <a:r>
              <a:rPr lang="tr-TR" sz="2400" dirty="0">
                <a:latin typeface="Raleway" panose="020B0503030101060003" pitchFamily="34" charset="0"/>
              </a:rPr>
              <a:t>SÜRE:</a:t>
            </a:r>
          </a:p>
          <a:p>
            <a:pPr lvl="1" algn="just">
              <a:lnSpc>
                <a:spcPct val="150000"/>
              </a:lnSpc>
              <a:defRPr/>
            </a:pPr>
            <a:r>
              <a:rPr lang="tr-TR" dirty="0" smtClean="0">
                <a:latin typeface="Raleway" panose="020B0503030101060003" pitchFamily="34" charset="0"/>
              </a:rPr>
              <a:t>Travma/zorlayıcı </a:t>
            </a:r>
            <a:r>
              <a:rPr lang="tr-TR" dirty="0">
                <a:latin typeface="Raleway" panose="020B0503030101060003" pitchFamily="34" charset="0"/>
              </a:rPr>
              <a:t>yaşam olaylarına maruz kalma süresi</a:t>
            </a:r>
          </a:p>
          <a:p>
            <a:pPr marL="274320" indent="-274320" eaLnBrk="1" fontAlgn="auto" hangingPunct="1">
              <a:lnSpc>
                <a:spcPct val="150000"/>
              </a:lnSpc>
              <a:spcAft>
                <a:spcPts val="0"/>
              </a:spcAft>
              <a:defRPr/>
            </a:pPr>
            <a:endParaRPr lang="tr-TR" sz="2400" dirty="0">
              <a:latin typeface="Raleway" panose="020B0503030101060003" pitchFamily="34" charset="0"/>
            </a:endParaRPr>
          </a:p>
        </p:txBody>
      </p:sp>
    </p:spTree>
    <p:extLst>
      <p:ext uri="{BB962C8B-B14F-4D97-AF65-F5344CB8AC3E}">
        <p14:creationId xmlns="" xmlns:p14="http://schemas.microsoft.com/office/powerpoint/2010/main" val="39188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09600" y="344896"/>
            <a:ext cx="10972800" cy="1052735"/>
          </a:xfrm>
        </p:spPr>
        <p:txBody>
          <a:bodyPr rtlCol="0">
            <a:noAutofit/>
          </a:bodyPr>
          <a:lstStyle/>
          <a:p>
            <a:pPr>
              <a:defRPr/>
            </a:pPr>
            <a:r>
              <a:rPr lang="tr-TR" sz="3200" dirty="0">
                <a:solidFill>
                  <a:schemeClr val="tx1"/>
                </a:solidFill>
                <a:latin typeface="Caveat Brush" pitchFamily="2" charset="0"/>
              </a:rPr>
              <a:t>TRAVMATİK OLAYDAN ETKİNLENME</a:t>
            </a:r>
            <a:br>
              <a:rPr lang="tr-TR" sz="3200" dirty="0">
                <a:solidFill>
                  <a:schemeClr val="tx1"/>
                </a:solidFill>
                <a:latin typeface="Caveat Brush" pitchFamily="2" charset="0"/>
              </a:rPr>
            </a:br>
            <a:r>
              <a:rPr lang="tr-TR" sz="3200" dirty="0">
                <a:solidFill>
                  <a:schemeClr val="tx1"/>
                </a:solidFill>
                <a:latin typeface="Caveat Brush" pitchFamily="2" charset="0"/>
              </a:rPr>
              <a:t>DÜZEYİNİ  BELİRLEYEN FAKTÖRLER</a:t>
            </a:r>
          </a:p>
        </p:txBody>
      </p:sp>
      <p:sp>
        <p:nvSpPr>
          <p:cNvPr id="2" name="İçerik Yer Tutucusu 1"/>
          <p:cNvSpPr>
            <a:spLocks noGrp="1"/>
          </p:cNvSpPr>
          <p:nvPr>
            <p:ph idx="1"/>
          </p:nvPr>
        </p:nvSpPr>
        <p:spPr>
          <a:xfrm>
            <a:off x="609600" y="1844824"/>
            <a:ext cx="10972800" cy="3672408"/>
          </a:xfrm>
        </p:spPr>
        <p:style>
          <a:lnRef idx="2">
            <a:schemeClr val="accent1"/>
          </a:lnRef>
          <a:fillRef idx="1">
            <a:schemeClr val="lt1"/>
          </a:fillRef>
          <a:effectRef idx="0">
            <a:schemeClr val="accent1"/>
          </a:effectRef>
          <a:fontRef idx="minor">
            <a:schemeClr val="dk1"/>
          </a:fontRef>
        </p:style>
        <p:txBody>
          <a:bodyPr rtlCol="0">
            <a:noAutofit/>
          </a:bodyPr>
          <a:lstStyle/>
          <a:p>
            <a:pPr marL="274320" indent="-274320" eaLnBrk="1" fontAlgn="auto" hangingPunct="1">
              <a:lnSpc>
                <a:spcPct val="150000"/>
              </a:lnSpc>
              <a:spcAft>
                <a:spcPts val="0"/>
              </a:spcAft>
              <a:buFontTx/>
              <a:buNone/>
              <a:defRPr/>
            </a:pPr>
            <a:r>
              <a:rPr lang="tr-TR" sz="2400" b="1" dirty="0">
                <a:latin typeface="Raleway" panose="020B0503030101060003" pitchFamily="34" charset="0"/>
              </a:rPr>
              <a:t>Bireye İlişkin Etmenler</a:t>
            </a:r>
            <a:endParaRPr lang="en-AU"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Baş etme becerilerinin </a:t>
            </a:r>
            <a:r>
              <a:rPr lang="tr-TR" sz="2400" dirty="0" smtClean="0">
                <a:latin typeface="Raleway" panose="020B0503030101060003" pitchFamily="34" charset="0"/>
              </a:rPr>
              <a:t>zayıflığı</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Destek kaynaklarının </a:t>
            </a:r>
            <a:r>
              <a:rPr lang="tr-TR" sz="2400" dirty="0" smtClean="0">
                <a:latin typeface="Raleway" panose="020B0503030101060003" pitchFamily="34" charset="0"/>
              </a:rPr>
              <a:t>niteliği</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Önceki deneyimleri (daha önce de </a:t>
            </a:r>
            <a:r>
              <a:rPr lang="tr-TR" sz="2400" dirty="0" smtClean="0">
                <a:latin typeface="Raleway" panose="020B0503030101060003" pitchFamily="34" charset="0"/>
              </a:rPr>
              <a:t>travma/zorlayıcı </a:t>
            </a:r>
            <a:r>
              <a:rPr lang="tr-TR" sz="2400" dirty="0">
                <a:latin typeface="Raleway" panose="020B0503030101060003" pitchFamily="34" charset="0"/>
              </a:rPr>
              <a:t>yaşam olaylarına maruz kalmışsa</a:t>
            </a:r>
            <a:r>
              <a:rPr lang="en-AU" sz="2400" dirty="0" smtClean="0">
                <a:latin typeface="Raleway" panose="020B0503030101060003" pitchFamily="34" charset="0"/>
              </a:rPr>
              <a:t>)</a:t>
            </a:r>
            <a:endParaRPr lang="tr-TR" sz="2400" dirty="0">
              <a:latin typeface="Raleway" panose="020B0503030101060003" pitchFamily="34" charset="0"/>
            </a:endParaRPr>
          </a:p>
          <a:p>
            <a:pPr marL="274320" indent="-274320" eaLnBrk="1" fontAlgn="auto" hangingPunct="1">
              <a:lnSpc>
                <a:spcPct val="150000"/>
              </a:lnSpc>
              <a:spcAft>
                <a:spcPts val="0"/>
              </a:spcAft>
              <a:defRPr/>
            </a:pPr>
            <a:r>
              <a:rPr lang="tr-TR" sz="2400" dirty="0">
                <a:latin typeface="Raleway" panose="020B0503030101060003" pitchFamily="34" charset="0"/>
              </a:rPr>
              <a:t>Anne babanın travmadan etkilenme </a:t>
            </a:r>
            <a:r>
              <a:rPr lang="tr-TR" sz="2400" dirty="0" smtClean="0">
                <a:latin typeface="Raleway" panose="020B0503030101060003" pitchFamily="34" charset="0"/>
              </a:rPr>
              <a:t>düzeyleri</a:t>
            </a:r>
            <a:endParaRPr lang="en-AU" sz="2400" dirty="0">
              <a:latin typeface="Raleway" panose="020B0503030101060003" pitchFamily="34" charset="0"/>
            </a:endParaRPr>
          </a:p>
        </p:txBody>
      </p:sp>
    </p:spTree>
    <p:extLst>
      <p:ext uri="{BB962C8B-B14F-4D97-AF65-F5344CB8AC3E}">
        <p14:creationId xmlns="" xmlns:p14="http://schemas.microsoft.com/office/powerpoint/2010/main" val="30115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9456" y="1772817"/>
            <a:ext cx="9433048" cy="3096344"/>
          </a:xfrm>
        </p:spPr>
        <p:txBody>
          <a:bodyPr>
            <a:normAutofit/>
          </a:bodyPr>
          <a:lstStyle/>
          <a:p>
            <a:pPr marL="0" indent="0" algn="ctr">
              <a:buNone/>
            </a:pPr>
            <a:r>
              <a:rPr lang="tr-TR" altLang="tr-TR" sz="4000" b="1" dirty="0">
                <a:cs typeface="Times New Roman" panose="02020603050405020304" pitchFamily="18" charset="0"/>
              </a:rPr>
              <a:t>Unutmayın;</a:t>
            </a:r>
          </a:p>
          <a:p>
            <a:pPr marL="0" indent="0" algn="ctr">
              <a:buNone/>
            </a:pPr>
            <a:r>
              <a:rPr lang="tr-TR" altLang="tr-TR" sz="4000" b="1" dirty="0">
                <a:cs typeface="Times New Roman" panose="02020603050405020304" pitchFamily="18" charset="0"/>
              </a:rPr>
              <a:t>Öğrencilerinize yardımcı olmadan önce sizler de bu </a:t>
            </a:r>
            <a:r>
              <a:rPr lang="tr-TR" altLang="tr-TR" sz="4000" b="1" dirty="0" smtClean="0">
                <a:cs typeface="Times New Roman" panose="02020603050405020304" pitchFamily="18" charset="0"/>
              </a:rPr>
              <a:t>süreçten etkilendiniz </a:t>
            </a:r>
            <a:r>
              <a:rPr lang="tr-TR" altLang="tr-TR" sz="4000" b="1" dirty="0">
                <a:cs typeface="Times New Roman" panose="02020603050405020304" pitchFamily="18" charset="0"/>
              </a:rPr>
              <a:t>ve bu süreç sizin için </a:t>
            </a:r>
            <a:r>
              <a:rPr lang="tr-TR" altLang="tr-TR" sz="4000" b="1" dirty="0" smtClean="0">
                <a:cs typeface="Times New Roman" panose="02020603050405020304" pitchFamily="18" charset="0"/>
              </a:rPr>
              <a:t>de zorlayıcı </a:t>
            </a:r>
            <a:r>
              <a:rPr lang="tr-TR" altLang="tr-TR" sz="4000" b="1" dirty="0">
                <a:cs typeface="Times New Roman" panose="02020603050405020304" pitchFamily="18" charset="0"/>
              </a:rPr>
              <a:t>olmuş olabilir.</a:t>
            </a:r>
            <a:endParaRPr lang="tr-TR" sz="4000" b="1" dirty="0">
              <a:cs typeface="Times New Roman" panose="02020603050405020304" pitchFamily="18" charset="0"/>
            </a:endParaRPr>
          </a:p>
          <a:p>
            <a:pPr marL="0" indent="0" algn="ctr">
              <a:buNone/>
            </a:pPr>
            <a:endParaRPr lang="tr-TR" b="1" dirty="0">
              <a:latin typeface="Raleway SemiBold" panose="020B0503030101060003" pitchFamily="34" charset="0"/>
            </a:endParaRPr>
          </a:p>
        </p:txBody>
      </p:sp>
    </p:spTree>
    <p:extLst>
      <p:ext uri="{BB962C8B-B14F-4D97-AF65-F5344CB8AC3E}">
        <p14:creationId xmlns="" xmlns:p14="http://schemas.microsoft.com/office/powerpoint/2010/main" val="349214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851656"/>
            <a:ext cx="8229600" cy="1143000"/>
          </a:xfrm>
        </p:spPr>
        <p:txBody>
          <a:bodyPr>
            <a:normAutofit/>
          </a:bodyPr>
          <a:lstStyle/>
          <a:p>
            <a:r>
              <a:rPr lang="tr-TR" sz="4000" b="1" dirty="0">
                <a:solidFill>
                  <a:srgbClr val="FF0000"/>
                </a:solidFill>
                <a:latin typeface="Raleway" panose="020B0503030101060003" pitchFamily="34" charset="0"/>
                <a:cs typeface="Times New Roman" panose="02020603050405020304" pitchFamily="18" charset="0"/>
              </a:rPr>
              <a:t>TRAVMA SONRASI TEPKİLER</a:t>
            </a:r>
          </a:p>
        </p:txBody>
      </p:sp>
    </p:spTree>
    <p:extLst>
      <p:ext uri="{BB962C8B-B14F-4D97-AF65-F5344CB8AC3E}">
        <p14:creationId xmlns="" xmlns:p14="http://schemas.microsoft.com/office/powerpoint/2010/main" val="258097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smtClean="0">
                <a:latin typeface="Raleway" panose="020B0503030101060003" pitchFamily="34" charset="0"/>
                <a:cs typeface="Times New Roman" panose="02020603050405020304" pitchFamily="18" charset="0"/>
              </a:rPr>
              <a:t>Yorgunluk ve bitkinlik</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a:t>
            </a:r>
            <a:r>
              <a:rPr lang="tr-TR" sz="2400" dirty="0" smtClean="0">
                <a:latin typeface="Raleway" panose="020B0503030101060003" pitchFamily="34" charset="0"/>
                <a:cs typeface="Times New Roman" panose="02020603050405020304" pitchFamily="18" charset="0"/>
              </a:rPr>
              <a:t>düzensizliği</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a:t>
            </a:r>
            <a:r>
              <a:rPr lang="tr-TR" sz="2400" dirty="0" smtClean="0">
                <a:latin typeface="Raleway" panose="020B0503030101060003" pitchFamily="34" charset="0"/>
                <a:cs typeface="Times New Roman" panose="02020603050405020304" pitchFamily="18" charset="0"/>
              </a:rPr>
              <a:t>yakınmalar</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a:t>
            </a:r>
            <a:r>
              <a:rPr lang="tr-TR" sz="2400" dirty="0" smtClean="0">
                <a:latin typeface="Raleway" panose="020B0503030101060003" pitchFamily="34" charset="0"/>
                <a:cs typeface="Times New Roman" panose="02020603050405020304" pitchFamily="18" charset="0"/>
              </a:rPr>
              <a:t>bozulması</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t>
            </a:r>
            <a:r>
              <a:rPr lang="tr-TR" sz="2400" dirty="0" smtClean="0">
                <a:latin typeface="Raleway" panose="020B0503030101060003" pitchFamily="34" charset="0"/>
                <a:cs typeface="Times New Roman" panose="02020603050405020304" pitchFamily="18" charset="0"/>
              </a:rPr>
              <a:t>azalma</a:t>
            </a:r>
            <a:endParaRPr lang="tr-TR" sz="2400" dirty="0">
              <a:latin typeface="Raleway" panose="020B0503030101060003" pitchFamily="34" charset="0"/>
              <a:cs typeface="Times New Roman" panose="02020603050405020304" pitchFamily="18" charset="0"/>
            </a:endParaRP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p:txBody>
      </p:sp>
      <p:sp>
        <p:nvSpPr>
          <p:cNvPr id="17" name="Metin kutusu 17"/>
          <p:cNvSpPr txBox="1"/>
          <p:nvPr/>
        </p:nvSpPr>
        <p:spPr>
          <a:xfrm>
            <a:off x="839416" y="404664"/>
            <a:ext cx="9173028" cy="1200329"/>
          </a:xfrm>
          <a:prstGeom prst="rect">
            <a:avLst/>
          </a:prstGeom>
          <a:noFill/>
        </p:spPr>
        <p:txBody>
          <a:bodyPr wrap="square" rtlCol="0" anchor="ctr">
            <a:spAutoFit/>
          </a:bodyPr>
          <a:lstStyle/>
          <a:p>
            <a:pPr algn="ctr">
              <a:defRPr sz="3800"/>
            </a:pPr>
            <a:r>
              <a:rPr lang="tr-TR" sz="3600" dirty="0" smtClean="0">
                <a:latin typeface="Caveat Brush" pitchFamily="2" charset="0"/>
                <a:cs typeface="Times New Roman" panose="02020603050405020304" pitchFamily="18" charset="0"/>
              </a:rPr>
              <a:t>YETİŞKİNLERDE GÖRÜLEBİLECEK </a:t>
            </a:r>
          </a:p>
          <a:p>
            <a:pPr algn="ctr">
              <a:defRPr sz="3800"/>
            </a:pPr>
            <a:r>
              <a:rPr lang="tr-TR" sz="3600" dirty="0" smtClean="0">
                <a:latin typeface="Caveat Brush" pitchFamily="2" charset="0"/>
                <a:cs typeface="Times New Roman" panose="02020603050405020304" pitchFamily="18" charset="0"/>
              </a:rPr>
              <a:t>FİZYOLOJİK TEPKİLER  </a:t>
            </a:r>
            <a:endParaRPr lang="tr-TR" sz="3600" dirty="0">
              <a:latin typeface="Caveat Brush" pitchFamily="2" charset="0"/>
              <a:cs typeface="Times New Roman" panose="02020603050405020304" pitchFamily="18" charset="0"/>
            </a:endParaRPr>
          </a:p>
        </p:txBody>
      </p:sp>
    </p:spTree>
    <p:extLst>
      <p:ext uri="{BB962C8B-B14F-4D97-AF65-F5344CB8AC3E}">
        <p14:creationId xmlns="" xmlns:p14="http://schemas.microsoft.com/office/powerpoint/2010/main" val="222480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smtClean="0">
                <a:latin typeface="Caveat Brush" pitchFamily="2" charset="0"/>
              </a:rPr>
              <a:t>YETİŞKİNLERDE GÖRÜLEBİLECEK </a:t>
            </a:r>
            <a:br>
              <a:rPr lang="tr-TR" dirty="0" smtClean="0">
                <a:latin typeface="Caveat Brush" pitchFamily="2" charset="0"/>
              </a:rPr>
            </a:br>
            <a:r>
              <a:rPr lang="tr-TR" dirty="0" smtClean="0">
                <a:latin typeface="Caveat Brush" pitchFamily="2" charset="0"/>
              </a:rPr>
              <a:t>DUYGUSAL TEPKİLER</a:t>
            </a:r>
            <a:endParaRPr lang="tr-TR" dirty="0">
              <a:latin typeface="Caveat Brush" pitchFamily="2" charset="0"/>
            </a:endParaRP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smtClean="0">
                <a:latin typeface="Raleway" panose="020B0503030101060003" pitchFamily="34" charset="0"/>
                <a:cs typeface="Times New Roman" panose="02020603050405020304" pitchFamily="18" charset="0"/>
              </a:rPr>
              <a:t>Şok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a:t>
            </a:r>
            <a:r>
              <a:rPr lang="tr-TR" sz="2400" dirty="0" smtClean="0">
                <a:latin typeface="Raleway" panose="020B0503030101060003" pitchFamily="34" charset="0"/>
                <a:cs typeface="Times New Roman" panose="02020603050405020304" pitchFamily="18" charset="0"/>
              </a:rPr>
              <a:t>huzursuzluk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a:t>
            </a:r>
            <a:r>
              <a:rPr lang="tr-TR" sz="2400" dirty="0" smtClean="0">
                <a:latin typeface="Raleway" panose="020B0503030101060003" pitchFamily="34" charset="0"/>
                <a:cs typeface="Times New Roman" panose="02020603050405020304" pitchFamily="18" charset="0"/>
              </a:rPr>
              <a:t>çökkünlük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a:t>
            </a:r>
            <a:r>
              <a:rPr lang="tr-TR" sz="2400" dirty="0" smtClean="0">
                <a:latin typeface="Raleway" panose="020B0503030101060003" pitchFamily="34" charset="0"/>
                <a:cs typeface="Times New Roman" panose="02020603050405020304" pitchFamily="18" charset="0"/>
              </a:rPr>
              <a:t>pişmanlık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a:t>
            </a:r>
            <a:r>
              <a:rPr lang="tr-TR" sz="2400" dirty="0" smtClean="0">
                <a:latin typeface="Raleway" panose="020B0503030101060003" pitchFamily="34" charset="0"/>
                <a:cs typeface="Times New Roman" panose="02020603050405020304" pitchFamily="18" charset="0"/>
              </a:rPr>
              <a:t>donukluk</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a:t>
            </a:r>
            <a:r>
              <a:rPr lang="tr-TR" sz="2400" dirty="0" smtClean="0">
                <a:latin typeface="Raleway" panose="020B0503030101060003" pitchFamily="34" charset="0"/>
                <a:cs typeface="Times New Roman" panose="02020603050405020304" pitchFamily="18" charset="0"/>
              </a:rPr>
              <a:t>kaygısı</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smtClean="0">
                <a:latin typeface="Raleway" panose="020B0503030101060003" pitchFamily="34" charset="0"/>
                <a:cs typeface="Times New Roman" panose="02020603050405020304" pitchFamily="18" charset="0"/>
              </a:rPr>
              <a:t>Anlaşılamama</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t>
            </a:r>
            <a:r>
              <a:rPr lang="tr-TR" sz="2400" dirty="0" smtClean="0">
                <a:latin typeface="Raleway" panose="020B0503030101060003" pitchFamily="34" charset="0"/>
                <a:cs typeface="Times New Roman" panose="02020603050405020304" pitchFamily="18" charset="0"/>
              </a:rPr>
              <a:t>alamama</a:t>
            </a: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 xmlns:p14="http://schemas.microsoft.com/office/powerpoint/2010/main" val="1846054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r>
              <a:rPr lang="tr-TR" dirty="0" smtClean="0">
                <a:latin typeface="Caveat Brush" pitchFamily="2" charset="0"/>
              </a:rPr>
              <a:t/>
            </a:r>
            <a:br>
              <a:rPr lang="tr-TR" dirty="0" smtClean="0">
                <a:latin typeface="Caveat Brush" pitchFamily="2" charset="0"/>
              </a:rPr>
            </a:br>
            <a:r>
              <a:rPr lang="tr-TR" dirty="0" smtClean="0">
                <a:latin typeface="Caveat Brush" pitchFamily="2" charset="0"/>
              </a:rPr>
              <a:t>BİLİŞSEL </a:t>
            </a:r>
            <a:r>
              <a:rPr lang="tr-TR" dirty="0">
                <a:latin typeface="Caveat Brush" pitchFamily="2" charset="0"/>
              </a:rPr>
              <a:t>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a:t>
            </a:r>
            <a:r>
              <a:rPr lang="tr-TR" sz="2400" dirty="0" smtClean="0">
                <a:latin typeface="Raleway" panose="020B0503030101060003" pitchFamily="34" charset="0"/>
                <a:cs typeface="Times New Roman" panose="02020603050405020304" pitchFamily="18" charset="0"/>
              </a:rPr>
              <a:t>güçlüğü</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a:t>
            </a:r>
            <a:r>
              <a:rPr lang="tr-TR" sz="2400" dirty="0" smtClean="0">
                <a:latin typeface="Raleway" panose="020B0503030101060003" pitchFamily="34" charset="0"/>
                <a:cs typeface="Times New Roman" panose="02020603050405020304" pitchFamily="18" charset="0"/>
              </a:rPr>
              <a:t>güçlüğü</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a:t>
            </a:r>
            <a:r>
              <a:rPr lang="tr-TR" sz="2400" dirty="0" smtClean="0">
                <a:latin typeface="Raleway" panose="020B0503030101060003" pitchFamily="34" charset="0"/>
                <a:cs typeface="Times New Roman" panose="02020603050405020304" pitchFamily="18" charset="0"/>
              </a:rPr>
              <a:t>güçlüğü</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a:t>
            </a:r>
            <a:r>
              <a:rPr lang="tr-TR" sz="2400" dirty="0" smtClean="0">
                <a:latin typeface="Raleway" panose="020B0503030101060003" pitchFamily="34" charset="0"/>
                <a:cs typeface="Times New Roman" panose="02020603050405020304" pitchFamily="18" charset="0"/>
              </a:rPr>
              <a:t>karışması</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a:t>
            </a:r>
            <a:r>
              <a:rPr lang="tr-TR" sz="2400" dirty="0" smtClean="0">
                <a:latin typeface="Raleway" panose="020B0503030101060003" pitchFamily="34" charset="0"/>
                <a:cs typeface="Times New Roman" panose="02020603050405020304" pitchFamily="18" charset="0"/>
              </a:rPr>
              <a:t>değişiklikler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a:t>
            </a:r>
            <a:r>
              <a:rPr lang="tr-TR" sz="2400" dirty="0" smtClean="0">
                <a:latin typeface="Raleway" panose="020B0503030101060003" pitchFamily="34" charset="0"/>
                <a:cs typeface="Times New Roman" panose="02020603050405020304" pitchFamily="18" charset="0"/>
              </a:rPr>
              <a:t>düşünceler/anılar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a:t>
            </a:r>
            <a:r>
              <a:rPr lang="tr-TR" sz="2400" dirty="0" smtClean="0">
                <a:latin typeface="Raleway" panose="020B0503030101060003" pitchFamily="34" charset="0"/>
                <a:cs typeface="Times New Roman" panose="02020603050405020304" pitchFamily="18" charset="0"/>
              </a:rPr>
              <a:t>suçlama</a:t>
            </a: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 xmlns:p14="http://schemas.microsoft.com/office/powerpoint/2010/main" val="650905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smtClean="0">
                <a:latin typeface="Caveat Brush" pitchFamily="2" charset="0"/>
              </a:rPr>
              <a:t>YETİŞKİNLERDE </a:t>
            </a:r>
            <a:br>
              <a:rPr lang="tr-TR" dirty="0" smtClean="0">
                <a:latin typeface="Caveat Brush" pitchFamily="2" charset="0"/>
              </a:rPr>
            </a:br>
            <a:r>
              <a:rPr lang="tr-TR" dirty="0" smtClean="0">
                <a:latin typeface="Caveat Brush" pitchFamily="2" charset="0"/>
              </a:rPr>
              <a:t>KİŞİLER </a:t>
            </a:r>
            <a:r>
              <a:rPr lang="tr-TR" dirty="0">
                <a:latin typeface="Caveat Brush" pitchFamily="2" charset="0"/>
              </a:rPr>
              <a:t>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a:t>
            </a:r>
            <a:r>
              <a:rPr lang="tr-TR" sz="2400" dirty="0" smtClean="0">
                <a:latin typeface="Raleway" panose="020B0503030101060003" pitchFamily="34" charset="0"/>
                <a:cs typeface="Times New Roman" panose="02020603050405020304" pitchFamily="18" charset="0"/>
              </a:rPr>
              <a:t>soyutlama</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t>
            </a:r>
            <a:r>
              <a:rPr lang="tr-TR" sz="2400" dirty="0" smtClean="0">
                <a:latin typeface="Raleway" panose="020B0503030101060003" pitchFamily="34" charset="0"/>
                <a:cs typeface="Times New Roman" panose="02020603050405020304" pitchFamily="18" charset="0"/>
              </a:rPr>
              <a:t>artması</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a:t>
            </a:r>
            <a:r>
              <a:rPr lang="tr-TR" sz="2400" dirty="0" smtClean="0">
                <a:latin typeface="Raleway" panose="020B0503030101060003" pitchFamily="34" charset="0"/>
                <a:cs typeface="Times New Roman" panose="02020603050405020304" pitchFamily="18" charset="0"/>
              </a:rPr>
              <a:t>düşüklüğü</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a:t>
            </a:r>
            <a:r>
              <a:rPr lang="tr-TR" sz="2400" dirty="0" smtClean="0">
                <a:latin typeface="Raleway" panose="020B0503030101060003" pitchFamily="34" charset="0"/>
                <a:cs typeface="Times New Roman" panose="02020603050405020304" pitchFamily="18" charset="0"/>
              </a:rPr>
              <a:t>bozulmalar</a:t>
            </a:r>
            <a:endParaRPr lang="tr-TR" sz="2400" dirty="0">
              <a:latin typeface="Raleway" panose="020B0503030101060003" pitchFamily="34" charset="0"/>
              <a:cs typeface="Times New Roman" panose="02020603050405020304" pitchFamily="18" charset="0"/>
            </a:endParaRP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a:t>
            </a:r>
            <a:r>
              <a:rPr lang="tr-TR" sz="2400" dirty="0" smtClean="0">
                <a:latin typeface="Raleway" panose="020B0503030101060003" pitchFamily="34" charset="0"/>
                <a:cs typeface="Times New Roman" panose="02020603050405020304" pitchFamily="18" charset="0"/>
              </a:rPr>
              <a:t>başarısızlık</a:t>
            </a:r>
            <a:endParaRPr lang="tr-TR" sz="2400" dirty="0">
              <a:latin typeface="Raleway" panose="020B0503030101060003" pitchFamily="34" charset="0"/>
              <a:cs typeface="Times New Roman" panose="02020603050405020304" pitchFamily="18" charset="0"/>
            </a:endParaRPr>
          </a:p>
          <a:p>
            <a:pPr>
              <a:defRPr/>
            </a:pP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 xmlns:p14="http://schemas.microsoft.com/office/powerpoint/2010/main" val="2228606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r>
              <a:rPr lang="tr-TR" dirty="0" smtClean="0">
                <a:latin typeface="Caveat Brush" pitchFamily="2" charset="0"/>
              </a:rPr>
              <a:t/>
            </a:r>
            <a:br>
              <a:rPr lang="tr-TR" dirty="0" smtClean="0">
                <a:latin typeface="Caveat Brush" pitchFamily="2" charset="0"/>
              </a:rPr>
            </a:br>
            <a:r>
              <a:rPr lang="tr-TR" dirty="0" smtClean="0">
                <a:latin typeface="Caveat Brush" pitchFamily="2" charset="0"/>
              </a:rPr>
              <a:t>SOSYAL </a:t>
            </a:r>
            <a:r>
              <a:rPr lang="tr-TR" dirty="0">
                <a:latin typeface="Caveat Brush" pitchFamily="2" charset="0"/>
              </a:rPr>
              <a:t>ETKİLER</a:t>
            </a:r>
          </a:p>
        </p:txBody>
      </p:sp>
      <p:sp>
        <p:nvSpPr>
          <p:cNvPr id="4" name="Metin kutusu 17"/>
          <p:cNvSpPr txBox="1"/>
          <p:nvPr/>
        </p:nvSpPr>
        <p:spPr>
          <a:xfrm>
            <a:off x="551384"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a:t>
            </a:r>
            <a:r>
              <a:rPr lang="tr-TR" sz="2400" dirty="0" smtClean="0">
                <a:latin typeface="Raleway" panose="020B0503030101060003" pitchFamily="34" charset="0"/>
                <a:cs typeface="Times New Roman" panose="02020603050405020304" pitchFamily="18" charset="0"/>
              </a:rPr>
              <a:t>değişikliği</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a:t>
            </a:r>
            <a:r>
              <a:rPr lang="tr-TR" sz="2400" dirty="0" smtClean="0">
                <a:latin typeface="Raleway" panose="020B0503030101060003" pitchFamily="34" charset="0"/>
                <a:cs typeface="Times New Roman" panose="02020603050405020304" pitchFamily="18" charset="0"/>
              </a:rPr>
              <a:t>değişiklikler/kayıplar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a:t>
            </a:r>
            <a:r>
              <a:rPr lang="tr-TR" sz="2400" dirty="0" smtClean="0">
                <a:latin typeface="Raleway" panose="020B0503030101060003" pitchFamily="34" charset="0"/>
                <a:cs typeface="Times New Roman" panose="02020603050405020304" pitchFamily="18" charset="0"/>
              </a:rPr>
              <a:t>kaybı</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a:t>
            </a:r>
            <a:r>
              <a:rPr lang="tr-TR" sz="2400" dirty="0" smtClean="0">
                <a:latin typeface="Raleway" panose="020B0503030101060003" pitchFamily="34" charset="0"/>
                <a:cs typeface="Times New Roman" panose="02020603050405020304" pitchFamily="18" charset="0"/>
              </a:rPr>
              <a:t>kayıplar</a:t>
            </a:r>
            <a:endParaRPr lang="tr-TR" sz="2400" dirty="0">
              <a:latin typeface="Raleway" panose="020B0503030101060003" pitchFamily="34" charset="0"/>
              <a:cs typeface="Times New Roman" panose="02020603050405020304" pitchFamily="18" charset="0"/>
            </a:endParaRP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a:t>
            </a:r>
            <a:r>
              <a:rPr lang="tr-TR" sz="2400" dirty="0" smtClean="0">
                <a:latin typeface="Raleway" panose="020B0503030101060003" pitchFamily="34" charset="0"/>
                <a:cs typeface="Times New Roman" panose="02020603050405020304" pitchFamily="18" charset="0"/>
              </a:rPr>
              <a:t>kaybı</a:t>
            </a: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 xmlns:p14="http://schemas.microsoft.com/office/powerpoint/2010/main" val="1137631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3395" y="348207"/>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691270" y="2089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708911" y="265477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710623" y="321681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a:t>
            </a:r>
            <a:r>
              <a:rPr lang="tr-TR" sz="2400" dirty="0" smtClean="0">
                <a:latin typeface="Raleway" panose="020B0503030101060003" pitchFamily="34" charset="0"/>
                <a:cs typeface="Times New Roman" panose="02020603050405020304" pitchFamily="18" charset="0"/>
              </a:rPr>
              <a:t>korur. </a:t>
            </a:r>
            <a:r>
              <a:rPr lang="tr-TR" sz="2400" dirty="0">
                <a:latin typeface="Raleway" panose="020B0503030101060003" pitchFamily="34" charset="0"/>
                <a:cs typeface="Times New Roman" panose="02020603050405020304" pitchFamily="18" charset="0"/>
              </a:rPr>
              <a:t>(çocuklarda)</a:t>
            </a:r>
          </a:p>
        </p:txBody>
      </p:sp>
      <p:sp>
        <p:nvSpPr>
          <p:cNvPr id="7" name="Metin kutusu 16"/>
          <p:cNvSpPr txBox="1"/>
          <p:nvPr/>
        </p:nvSpPr>
        <p:spPr>
          <a:xfrm>
            <a:off x="695400" y="3799545"/>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708911" y="504414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684613" y="4417198"/>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a:t>
            </a:r>
            <a:r>
              <a:rPr lang="tr-TR" sz="2400" dirty="0" smtClean="0">
                <a:latin typeface="Raleway" panose="020B0503030101060003" pitchFamily="34" charset="0"/>
                <a:cs typeface="Times New Roman" panose="02020603050405020304" pitchFamily="18" charset="0"/>
              </a:rPr>
              <a:t>ilgilenirler. </a:t>
            </a:r>
            <a:r>
              <a:rPr lang="tr-TR" sz="2400" dirty="0">
                <a:latin typeface="Raleway" panose="020B0503030101060003" pitchFamily="34" charset="0"/>
                <a:cs typeface="Times New Roman" panose="02020603050405020304" pitchFamily="18" charset="0"/>
              </a:rPr>
              <a:t>(çocuklarda</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p:txBody>
      </p:sp>
      <p:sp>
        <p:nvSpPr>
          <p:cNvPr id="15" name="Metin kutusu 28"/>
          <p:cNvSpPr txBox="1"/>
          <p:nvPr/>
        </p:nvSpPr>
        <p:spPr>
          <a:xfrm>
            <a:off x="1487800" y="1511480"/>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513113"/>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024307"/>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689128"/>
            <a:ext cx="2494099"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GELİR.</a:t>
            </a:r>
            <a:endParaRPr lang="tr-TR" sz="2400" dirty="0">
              <a:latin typeface="Raleway" panose="020B0503030101060003" pitchFamily="34" charset="0"/>
              <a:cs typeface="Times New Roman" panose="02020603050405020304" pitchFamily="18" charset="0"/>
            </a:endParaRPr>
          </a:p>
        </p:txBody>
      </p:sp>
      <p:sp>
        <p:nvSpPr>
          <p:cNvPr id="19" name="Metin kutusu 34"/>
          <p:cNvSpPr txBox="1"/>
          <p:nvPr/>
        </p:nvSpPr>
        <p:spPr>
          <a:xfrm>
            <a:off x="8214481" y="4373809"/>
            <a:ext cx="3549255"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İLGİLENMEZLER.</a:t>
            </a:r>
            <a:endParaRPr lang="tr-TR" sz="2400" dirty="0">
              <a:latin typeface="Raleway" panose="020B0503030101060003" pitchFamily="34" charset="0"/>
              <a:cs typeface="Times New Roman" panose="02020603050405020304" pitchFamily="18" charset="0"/>
            </a:endParaRPr>
          </a:p>
        </p:txBody>
      </p:sp>
      <p:sp>
        <p:nvSpPr>
          <p:cNvPr id="20" name="Metin kutusu 35"/>
          <p:cNvSpPr txBox="1"/>
          <p:nvPr/>
        </p:nvSpPr>
        <p:spPr>
          <a:xfrm>
            <a:off x="8223301" y="4991462"/>
            <a:ext cx="2494099"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DEĞERSİZİM.</a:t>
            </a:r>
            <a:endParaRPr lang="tr-TR" sz="2400" dirty="0">
              <a:latin typeface="Raleway" panose="020B0503030101060003" pitchFamily="34" charset="0"/>
              <a:cs typeface="Times New Roman" panose="02020603050405020304" pitchFamily="18" charset="0"/>
            </a:endParaRPr>
          </a:p>
        </p:txBody>
      </p:sp>
      <p:cxnSp>
        <p:nvCxnSpPr>
          <p:cNvPr id="21" name="Düz Bağlayıcı 5"/>
          <p:cNvCxnSpPr/>
          <p:nvPr/>
        </p:nvCxnSpPr>
        <p:spPr>
          <a:xfrm>
            <a:off x="7392144" y="1939867"/>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526884"/>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109569"/>
            <a:ext cx="3549255" cy="461665"/>
          </a:xfrm>
          <a:prstGeom prst="rect">
            <a:avLst/>
          </a:prstGeom>
          <a:noFill/>
        </p:spPr>
        <p:txBody>
          <a:bodyPr wrap="square" rtlCol="0">
            <a:spAutoFit/>
          </a:bodyPr>
          <a:lstStyle/>
          <a:p>
            <a:pPr>
              <a:defRPr/>
            </a:pPr>
            <a:r>
              <a:rPr lang="tr-TR" sz="2400" dirty="0" smtClean="0">
                <a:latin typeface="Raleway" panose="020B0503030101060003" pitchFamily="34" charset="0"/>
                <a:cs typeface="Times New Roman" panose="02020603050405020304" pitchFamily="18" charset="0"/>
              </a:rPr>
              <a:t>KORUMAZ.</a:t>
            </a: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4058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Caveat Brush" pitchFamily="2" charset="0"/>
              </a:rPr>
              <a:t>Travmatik Olay Sonrası Gösterilen Tepkiler</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b="1" dirty="0">
                <a:solidFill>
                  <a:srgbClr val="00B0F0"/>
                </a:solidFill>
                <a:latin typeface="Caveat Brush" pitchFamily="2" charset="0"/>
              </a:rPr>
              <a:t>OLAĞANDIŞI BİR OLAYA VERİLEN</a:t>
            </a:r>
            <a:r>
              <a:rPr lang="tr-TR" dirty="0">
                <a:solidFill>
                  <a:srgbClr val="00B0F0"/>
                </a:solidFill>
                <a:latin typeface="Caveat Brush" pitchFamily="2" charset="0"/>
              </a:rPr>
              <a:t> </a:t>
            </a:r>
          </a:p>
          <a:p>
            <a:pPr algn="ctr">
              <a:buFont typeface="Arial" pitchFamily="34" charset="0"/>
              <a:buNone/>
              <a:defRPr/>
            </a:pPr>
            <a:endParaRPr lang="tr-TR" dirty="0">
              <a:latin typeface="Caveat Brush" pitchFamily="2"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Caveat Brush" pitchFamily="2" charset="0"/>
              </a:rPr>
              <a:t>NORMAL TEPKİLERDİR !</a:t>
            </a:r>
          </a:p>
          <a:p>
            <a:endParaRPr lang="tr-TR" dirty="0">
              <a:latin typeface="Caveat Brush"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564904"/>
            <a:ext cx="10972800" cy="2756668"/>
          </a:xfrm>
        </p:spPr>
        <p:txBody>
          <a:bodyPr>
            <a:normAutofit/>
          </a:bodyPr>
          <a:lstStyle/>
          <a:p>
            <a:pPr marL="0" indent="0">
              <a:lnSpc>
                <a:spcPct val="150000"/>
              </a:lnSpc>
              <a:buNone/>
            </a:pPr>
            <a:r>
              <a:rPr lang="tr-TR" sz="2400" dirty="0">
                <a:latin typeface="Raleway" panose="020B0503030101060003" pitchFamily="34" charset="0"/>
              </a:rPr>
              <a:t>	Deprem gibi </a:t>
            </a:r>
            <a:r>
              <a:rPr lang="tr-TR" sz="2400" dirty="0" smtClean="0">
                <a:latin typeface="Raleway" panose="020B0503030101060003" pitchFamily="34" charset="0"/>
              </a:rPr>
              <a:t>zorlayıcı </a:t>
            </a:r>
            <a:r>
              <a:rPr lang="tr-TR" sz="2400" dirty="0">
                <a:latin typeface="Raleway" panose="020B0503030101060003" pitchFamily="34" charset="0"/>
              </a:rPr>
              <a:t>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1 Başlık">
            <a:extLst>
              <a:ext uri="{FF2B5EF4-FFF2-40B4-BE49-F238E27FC236}">
                <a16:creationId xmlns:a16="http://schemas.microsoft.com/office/drawing/2014/main" xmlns=""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a:t>
            </a:r>
            <a:r>
              <a:rPr lang="tr-TR" sz="2200" dirty="0" smtClean="0">
                <a:latin typeface="Raleway" panose="020B0503030101060003" pitchFamily="34" charset="0"/>
              </a:rPr>
              <a:t>nedenle </a:t>
            </a:r>
            <a:r>
              <a:rPr lang="tr-TR" sz="2200" dirty="0">
                <a:latin typeface="Raleway" panose="020B0503030101060003" pitchFamily="34" charset="0"/>
              </a:rPr>
              <a:t>normal zamanda aldığınızdan daha fazla çay, kahve, asitli içecekler, şeker ve nikotin </a:t>
            </a:r>
            <a:r>
              <a:rPr lang="tr-TR" sz="2200" dirty="0" smtClean="0">
                <a:latin typeface="Raleway" panose="020B0503030101060003" pitchFamily="34" charset="0"/>
              </a:rPr>
              <a:t>tüketmeyin </a:t>
            </a:r>
            <a:r>
              <a:rPr lang="tr-TR" sz="2200" dirty="0">
                <a:latin typeface="Raleway" panose="020B0503030101060003" pitchFamily="34" charset="0"/>
              </a:rPr>
              <a:t>çünkü bunlar bedeninizde var olan stresi, gerilimi ve kaygıyı </a:t>
            </a:r>
            <a:r>
              <a:rPr lang="tr-TR" sz="2200" dirty="0" smtClean="0">
                <a:latin typeface="Raleway" panose="020B0503030101060003" pitchFamily="34" charset="0"/>
              </a:rPr>
              <a:t>artırır.</a:t>
            </a:r>
            <a:endParaRPr lang="tr-TR" sz="2200" dirty="0">
              <a:latin typeface="Raleway" panose="020B0503030101060003" pitchFamily="34" charset="0"/>
            </a:endParaRPr>
          </a:p>
        </p:txBody>
      </p:sp>
      <p:sp>
        <p:nvSpPr>
          <p:cNvPr id="4" name="1 Başlık">
            <a:extLst>
              <a:ext uri="{FF2B5EF4-FFF2-40B4-BE49-F238E27FC236}">
                <a16:creationId xmlns:a16="http://schemas.microsoft.com/office/drawing/2014/main" xmlns=""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gn="just">
              <a:lnSpc>
                <a:spcPct val="150000"/>
              </a:lnSpc>
              <a:buNone/>
            </a:pPr>
            <a:r>
              <a:rPr lang="tr-TR" sz="2400" b="1" dirty="0">
                <a:latin typeface="Raleway" panose="020B0503030101060003" pitchFamily="34" charset="0"/>
              </a:rPr>
              <a:t>	KENDİNİZE ZAMAN VERİN</a:t>
            </a:r>
          </a:p>
          <a:p>
            <a:pPr algn="just">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xmlns="" id="{88B2792C-A774-0E48-A4E8-98A2E08D8D27}"/>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060848"/>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xmlns="" id="{518D7298-153C-6A45-8320-EE119AA14E4D}"/>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132856"/>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5" name="1 Başlık">
            <a:extLst>
              <a:ext uri="{FF2B5EF4-FFF2-40B4-BE49-F238E27FC236}">
                <a16:creationId xmlns:a16="http://schemas.microsoft.com/office/drawing/2014/main" xmlns="" id="{788154B3-47E6-46F2-81B1-E1EFB09126E2}"/>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a:t>
            </a:r>
            <a:r>
              <a:rPr lang="tr-TR" sz="2400" dirty="0" smtClean="0">
                <a:latin typeface="Raleway" panose="020B0503030101060003" pitchFamily="34" charset="0"/>
              </a:rPr>
              <a:t>konuşurken </a:t>
            </a:r>
            <a:r>
              <a:rPr lang="tr-TR" sz="2400" dirty="0">
                <a:latin typeface="Raleway" panose="020B0503030101060003" pitchFamily="34" charset="0"/>
              </a:rPr>
              <a:t>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xmlns="" id="{F2B224D3-C4E4-1044-A728-3330E1B65E85}"/>
              </a:ext>
            </a:extLst>
          </p:cNvPr>
          <p:cNvSpPr txBox="1">
            <a:spLocks/>
          </p:cNvSpPr>
          <p:nvPr/>
        </p:nvSpPr>
        <p:spPr>
          <a:xfrm>
            <a:off x="1055440" y="406814"/>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a:t>
            </a:r>
            <a:r>
              <a:rPr lang="tr-TR" sz="2400" dirty="0" smtClean="0">
                <a:latin typeface="Raleway" panose="020B0503030101060003" pitchFamily="34" charset="0"/>
              </a:rPr>
              <a:t>değilseniz </a:t>
            </a:r>
            <a:r>
              <a:rPr lang="tr-TR" sz="2400" dirty="0">
                <a:latin typeface="Raleway" panose="020B0503030101060003" pitchFamily="34" charset="0"/>
              </a:rPr>
              <a:t>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xmlns="" id="{386D07D1-662B-A445-8C96-A61EA8DB0227}"/>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xmlns="" id="{FD090082-D4F9-A548-9F79-5141AA8C7609}"/>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1916996"/>
            <a:ext cx="10369152"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ve afet durumları ve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xmlns="" id="{256D294A-2136-1C4E-8F34-D12F57227810}"/>
              </a:ext>
            </a:extLst>
          </p:cNvPr>
          <p:cNvSpPr txBox="1">
            <a:spLocks/>
          </p:cNvSpPr>
          <p:nvPr/>
        </p:nvSpPr>
        <p:spPr>
          <a:xfrm>
            <a:off x="1055440" y="261257"/>
            <a:ext cx="7344681"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400" dirty="0">
                <a:solidFill>
                  <a:schemeClr val="tx1"/>
                </a:solidFill>
                <a:latin typeface="Caveat Brush" pitchFamily="2" charset="0"/>
              </a:rPr>
              <a:t>KENDİNİZE NASIL YARDIMCI OLABİLİRSİNİZ?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8481" y="548680"/>
            <a:ext cx="7875037"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5343331"/>
          </a:xfrm>
        </p:spPr>
        <p:txBody>
          <a:bodyPr>
            <a:noAutofit/>
          </a:bodyPr>
          <a:lstStyle/>
          <a:p>
            <a:pPr marL="0" indent="0" algn="just">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a:t>
            </a:r>
            <a:r>
              <a:rPr lang="tr-TR" sz="2100" dirty="0" smtClean="0">
                <a:latin typeface="Raleway" panose="020B0503030101060003" pitchFamily="34" charset="0"/>
              </a:rPr>
              <a:t>olmuyorsa </a:t>
            </a:r>
            <a:endParaRPr lang="tr-TR" sz="2100" dirty="0">
              <a:latin typeface="Raleway" panose="020B0503030101060003" pitchFamily="34" charset="0"/>
            </a:endParaRPr>
          </a:p>
          <a:p>
            <a:r>
              <a:rPr lang="tr-TR" sz="2100" dirty="0">
                <a:latin typeface="Raleway" panose="020B0503030101060003" pitchFamily="34" charset="0"/>
              </a:rPr>
              <a:t>Bu tepkilerin sıklığı ve yoğunluğu giderek </a:t>
            </a:r>
            <a:r>
              <a:rPr lang="tr-TR" sz="2100" dirty="0" smtClean="0">
                <a:latin typeface="Raleway" panose="020B0503030101060003" pitchFamily="34" charset="0"/>
              </a:rPr>
              <a:t>artıyorsa</a:t>
            </a:r>
            <a:endParaRPr lang="tr-TR" sz="2100" dirty="0">
              <a:latin typeface="Raleway" panose="020B0503030101060003" pitchFamily="34" charset="0"/>
            </a:endParaRPr>
          </a:p>
          <a:p>
            <a:r>
              <a:rPr lang="tr-TR" sz="2100" dirty="0">
                <a:latin typeface="Raleway" panose="020B0503030101060003" pitchFamily="34" charset="0"/>
              </a:rPr>
              <a:t>Bu tepkiler sizin günlük hayatınızı (ailenizi, işinizi ve arkadaşlık ilişkilerinizi ) ciddi şekilde olumsuz </a:t>
            </a:r>
            <a:r>
              <a:rPr lang="tr-TR" sz="2100" dirty="0" smtClean="0">
                <a:latin typeface="Raleway" panose="020B0503030101060003" pitchFamily="34" charset="0"/>
              </a:rPr>
              <a:t>etkiliyorsa </a:t>
            </a:r>
            <a:endParaRPr lang="tr-TR" sz="2100" dirty="0">
              <a:latin typeface="Raleway" panose="020B0503030101060003" pitchFamily="34" charset="0"/>
            </a:endParaRPr>
          </a:p>
          <a:p>
            <a:r>
              <a:rPr lang="tr-TR" sz="2100" dirty="0">
                <a:latin typeface="Raleway" panose="020B0503030101060003" pitchFamily="34" charset="0"/>
              </a:rPr>
              <a:t>Bir nedeni olmaksızın, çok yoğun korku ve endişe </a:t>
            </a:r>
            <a:r>
              <a:rPr lang="tr-TR" sz="2100" dirty="0" smtClean="0">
                <a:latin typeface="Raleway" panose="020B0503030101060003" pitchFamily="34" charset="0"/>
              </a:rPr>
              <a:t>yaşıyorsanız</a:t>
            </a:r>
            <a:endParaRPr lang="tr-TR" sz="2100" dirty="0">
              <a:latin typeface="Raleway" panose="020B0503030101060003" pitchFamily="34" charset="0"/>
            </a:endParaRPr>
          </a:p>
          <a:p>
            <a:r>
              <a:rPr lang="tr-TR" sz="2100" dirty="0">
                <a:latin typeface="Raleway" panose="020B0503030101060003" pitchFamily="34" charset="0"/>
              </a:rPr>
              <a:t>Aşırı kaygı ve panik belirtileri gösteriyorsanız (nefessiz kalma, sürekli titreme ve baş </a:t>
            </a:r>
            <a:r>
              <a:rPr lang="tr-TR" sz="2100" dirty="0" smtClean="0">
                <a:latin typeface="Raleway" panose="020B0503030101060003" pitchFamily="34" charset="0"/>
              </a:rPr>
              <a:t>dönmesi </a:t>
            </a:r>
            <a:r>
              <a:rPr lang="tr-TR" sz="2100" dirty="0">
                <a:latin typeface="Raleway" panose="020B0503030101060003" pitchFamily="34" charset="0"/>
              </a:rPr>
              <a:t>kalp atışının sürekli hızlanması, yüksek tansiyon, aşırı irkilme tepkileri vb</a:t>
            </a:r>
            <a:r>
              <a:rPr lang="tr-TR" sz="2100" dirty="0" smtClean="0">
                <a:latin typeface="Raleway" panose="020B0503030101060003" pitchFamily="34" charset="0"/>
              </a:rPr>
              <a:t>.)</a:t>
            </a:r>
            <a:endParaRPr lang="tr-TR" sz="2100" dirty="0">
              <a:latin typeface="Raleway" panose="020B0503030101060003" pitchFamily="34" charset="0"/>
            </a:endParaRPr>
          </a:p>
          <a:p>
            <a:r>
              <a:rPr lang="tr-TR" sz="2100" dirty="0">
                <a:latin typeface="Raleway" panose="020B0503030101060003" pitchFamily="34" charset="0"/>
              </a:rPr>
              <a:t>Geleceğe ve sevdiklerinize dair yoğun endişe ve umutsuzluk </a:t>
            </a:r>
            <a:r>
              <a:rPr lang="tr-TR" sz="2100" dirty="0" smtClean="0">
                <a:latin typeface="Raleway" panose="020B0503030101060003" pitchFamily="34" charset="0"/>
              </a:rPr>
              <a:t>hissediyorsanız</a:t>
            </a:r>
            <a:endParaRPr lang="tr-TR" sz="2100" dirty="0">
              <a:latin typeface="Raleway" panose="020B0503030101060003" pitchFamily="34" charset="0"/>
            </a:endParaRPr>
          </a:p>
          <a:p>
            <a:pPr marL="0" indent="0" algn="ctr">
              <a:buNone/>
            </a:pPr>
            <a:r>
              <a:rPr lang="tr-TR" sz="2100" b="1" dirty="0">
                <a:latin typeface="Raleway" panose="020B0503030101060003" pitchFamily="34" charset="0"/>
              </a:rPr>
              <a:t>HİÇ ZAMAN KAYBETMEDEN MUTLAKA BİR UZMANA BAŞVURUN.</a:t>
            </a:r>
          </a:p>
        </p:txBody>
      </p:sp>
      <p:sp>
        <p:nvSpPr>
          <p:cNvPr id="4" name="1 Başlık">
            <a:extLst>
              <a:ext uri="{FF2B5EF4-FFF2-40B4-BE49-F238E27FC236}">
                <a16:creationId xmlns:a16="http://schemas.microsoft.com/office/drawing/2014/main" xmlns="" id="{BE4F510E-7787-4C91-98ED-7E464FF6ED6C}"/>
              </a:ext>
            </a:extLst>
          </p:cNvPr>
          <p:cNvSpPr>
            <a:spLocks noGrp="1"/>
          </p:cNvSpPr>
          <p:nvPr>
            <p:ph type="title"/>
          </p:nvPr>
        </p:nvSpPr>
        <p:spPr>
          <a:xfrm>
            <a:off x="2158481" y="188640"/>
            <a:ext cx="7875037" cy="936170"/>
          </a:xfrm>
        </p:spPr>
        <p:txBody>
          <a:bodyPr anchor="ctr">
            <a:noAutofit/>
          </a:bodyPr>
          <a:lstStyle/>
          <a:p>
            <a:r>
              <a:rPr lang="tr-TR" sz="3600" dirty="0">
                <a:solidFill>
                  <a:schemeClr val="tx1"/>
                </a:solidFill>
                <a:latin typeface="Caveat Brush" pitchFamily="2" charset="0"/>
              </a:rPr>
              <a:t>NE ZAMAN DESTEK ALMALIYIM?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476672"/>
            <a:ext cx="732054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20888"/>
            <a:ext cx="11233151" cy="3244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Depremin her çocukta farklı tepkilere yol açabileceği unutulmamalıdır. </a:t>
            </a:r>
          </a:p>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Her çocuk deprem sırası ve sonrası yaşanabilecek travmalara aynı tepkileri vermez ya da aynı düzeyde etkilenmez.</a:t>
            </a:r>
          </a:p>
          <a:p>
            <a:pPr eaLnBrk="1" hangingPunct="1">
              <a:lnSpc>
                <a:spcPct val="150000"/>
              </a:lnSpc>
              <a:buFont typeface="Wingdings" panose="05000000000000000000" pitchFamily="2" charset="2"/>
              <a:buChar char="Ø"/>
            </a:pPr>
            <a:r>
              <a:rPr lang="tr-TR" altLang="tr-TR" sz="2800" dirty="0">
                <a:latin typeface="Raleway" panose="020B0503030101060003" pitchFamily="34" charset="0"/>
              </a:rPr>
              <a:t>Dolayısıyla deprem sonrası verilecek tepkilerde bireysel farklılıklar esastır.</a:t>
            </a:r>
          </a:p>
        </p:txBody>
      </p:sp>
    </p:spTree>
    <p:extLst>
      <p:ext uri="{BB962C8B-B14F-4D97-AF65-F5344CB8AC3E}">
        <p14:creationId xmlns="" xmlns:p14="http://schemas.microsoft.com/office/powerpoint/2010/main" val="305345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9486" y="2204864"/>
            <a:ext cx="10565106" cy="3416320"/>
          </a:xfrm>
          <a:prstGeom prst="rect">
            <a:avLst/>
          </a:prstGeom>
        </p:spPr>
        <p:txBody>
          <a:bodyPr wrap="square">
            <a:spAutoFit/>
          </a:bodyPr>
          <a:lstStyle/>
          <a:p>
            <a:pPr>
              <a:lnSpc>
                <a:spcPct val="150000"/>
              </a:lnSpc>
            </a:pPr>
            <a:r>
              <a:rPr lang="tr-TR" sz="2400" dirty="0">
                <a:latin typeface="Raleway" panose="020B0503030101060003" pitchFamily="34" charset="0"/>
              </a:rPr>
              <a:t>Deprem sırasında kapalı bir ortamda </a:t>
            </a:r>
            <a:r>
              <a:rPr lang="tr-TR" sz="2400" dirty="0" smtClean="0">
                <a:latin typeface="Raleway" panose="020B0503030101060003" pitchFamily="34" charset="0"/>
              </a:rPr>
              <a:t>olma </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Depremin verdiği fiziksel </a:t>
            </a:r>
            <a:r>
              <a:rPr lang="tr-TR" sz="2400" dirty="0" smtClean="0">
                <a:latin typeface="Raleway" panose="020B0503030101060003" pitchFamily="34" charset="0"/>
              </a:rPr>
              <a:t>zarar</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 sonrası yer değiştirmek zorunda </a:t>
            </a:r>
            <a:r>
              <a:rPr lang="tr-TR" sz="2400" dirty="0" smtClean="0">
                <a:latin typeface="Raleway" panose="020B0503030101060003" pitchFamily="34" charset="0"/>
              </a:rPr>
              <a:t>olma</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 sonrası günlük rutinin </a:t>
            </a:r>
            <a:r>
              <a:rPr lang="tr-TR" sz="2400" dirty="0" smtClean="0">
                <a:latin typeface="Raleway" panose="020B0503030101060003" pitchFamily="34" charset="0"/>
              </a:rPr>
              <a:t>değişmesi</a:t>
            </a:r>
            <a:endParaRPr lang="tr-TR" sz="2400" dirty="0">
              <a:latin typeface="Raleway" panose="020B0503030101060003" pitchFamily="34" charset="0"/>
            </a:endParaRPr>
          </a:p>
          <a:p>
            <a:pPr>
              <a:lnSpc>
                <a:spcPct val="150000"/>
              </a:lnSpc>
            </a:pPr>
            <a:r>
              <a:rPr lang="tr-TR" sz="2400" dirty="0">
                <a:latin typeface="Raleway" panose="020B0503030101060003" pitchFamily="34" charset="0"/>
              </a:rPr>
              <a:t>Deprem sonrası sevdikleriyle daha az zaman </a:t>
            </a:r>
            <a:r>
              <a:rPr lang="tr-TR" sz="2400" dirty="0" smtClean="0">
                <a:latin typeface="Raleway" panose="020B0503030101060003" pitchFamily="34" charset="0"/>
              </a:rPr>
              <a:t>geçirme</a:t>
            </a:r>
            <a:endParaRPr lang="tr-TR" sz="2400" dirty="0">
              <a:latin typeface="Raleway" panose="020B0503030101060003" pitchFamily="34" charset="0"/>
            </a:endParaRPr>
          </a:p>
          <a:p>
            <a:pPr>
              <a:lnSpc>
                <a:spcPct val="150000"/>
              </a:lnSpc>
            </a:pPr>
            <a:r>
              <a:rPr lang="tr-TR" sz="2400" dirty="0" smtClean="0">
                <a:latin typeface="Raleway" panose="020B0503030101060003" pitchFamily="34" charset="0"/>
              </a:rPr>
              <a:t>gibi </a:t>
            </a:r>
            <a:r>
              <a:rPr lang="tr-TR" sz="2400" dirty="0">
                <a:latin typeface="Raleway" panose="020B0503030101060003" pitchFamily="34" charset="0"/>
              </a:rPr>
              <a:t>faktörler de depremden çocukların etkilenme düzeyini </a:t>
            </a:r>
            <a:r>
              <a:rPr lang="tr-TR" sz="2400" dirty="0" smtClean="0">
                <a:latin typeface="Raleway" panose="020B0503030101060003" pitchFamily="34" charset="0"/>
              </a:rPr>
              <a:t>artırabilmektedir.</a:t>
            </a:r>
            <a:endParaRPr lang="tr-TR" sz="2400"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 xmlns:p14="http://schemas.microsoft.com/office/powerpoint/2010/main" val="4234336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20688"/>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7" name="İçerik Yer Tutucusu 2"/>
          <p:cNvSpPr txBox="1">
            <a:spLocks/>
          </p:cNvSpPr>
          <p:nvPr/>
        </p:nvSpPr>
        <p:spPr>
          <a:xfrm>
            <a:off x="814615"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smtClean="0">
                <a:latin typeface="Raleway" panose="020B0503030101060003" pitchFamily="34" charset="0"/>
              </a:rPr>
              <a:t>Ebeveynin yanından ayrılmak istememe</a:t>
            </a:r>
          </a:p>
          <a:p>
            <a:pPr>
              <a:defRPr/>
            </a:pPr>
            <a:r>
              <a:rPr lang="tr-TR" sz="2200" dirty="0" smtClean="0">
                <a:latin typeface="Raleway" panose="020B0503030101060003" pitchFamily="34" charset="0"/>
              </a:rPr>
              <a:t>Sürekli ağlama ya da ağlamaklı olma</a:t>
            </a:r>
          </a:p>
          <a:p>
            <a:pPr>
              <a:defRPr/>
            </a:pPr>
            <a:r>
              <a:rPr lang="tr-TR" sz="2200" dirty="0" smtClean="0">
                <a:latin typeface="Raleway" panose="020B0503030101060003" pitchFamily="34" charset="0"/>
              </a:rPr>
              <a:t>Huzursuzluk hissetme, huysuz ve sinirli olma</a:t>
            </a:r>
          </a:p>
          <a:p>
            <a:pPr>
              <a:lnSpc>
                <a:spcPct val="150000"/>
              </a:lnSpc>
              <a:defRPr/>
            </a:pPr>
            <a:r>
              <a:rPr lang="tr-TR" sz="2200" dirty="0" smtClean="0">
                <a:latin typeface="Raleway" panose="020B0503030101060003" pitchFamily="34" charset="0"/>
              </a:rPr>
              <a:t>Öfke nöbetleri geçirme</a:t>
            </a:r>
          </a:p>
          <a:p>
            <a:pPr>
              <a:defRPr/>
            </a:pPr>
            <a:r>
              <a:rPr lang="tr-TR" sz="2200" dirty="0" smtClean="0">
                <a:latin typeface="Raleway" panose="020B0503030101060003" pitchFamily="34" charset="0"/>
              </a:rPr>
              <a:t>Karın ağrısı ya da baş ağrısı gibi fiziksel şikâyetler</a:t>
            </a:r>
            <a:endParaRPr lang="tr-TR" sz="2200" dirty="0">
              <a:latin typeface="Raleway" panose="020B0503030101060003" pitchFamily="34" charset="0"/>
            </a:endParaRPr>
          </a:p>
        </p:txBody>
      </p:sp>
      <p:sp>
        <p:nvSpPr>
          <p:cNvPr id="8" name="İçerik Yer Tutucusu 3"/>
          <p:cNvSpPr txBox="1">
            <a:spLocks/>
          </p:cNvSpPr>
          <p:nvPr/>
        </p:nvSpPr>
        <p:spPr>
          <a:xfrm>
            <a:off x="6106282" y="2276872"/>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defRPr/>
            </a:pPr>
            <a:r>
              <a:rPr lang="tr-TR" sz="2200" dirty="0" smtClean="0">
                <a:latin typeface="Raleway" panose="020B0503030101060003" pitchFamily="34" charset="0"/>
              </a:rPr>
              <a:t>Parmak emme ya da alt ıslatma</a:t>
            </a:r>
          </a:p>
          <a:p>
            <a:pPr>
              <a:defRPr/>
            </a:pPr>
            <a:r>
              <a:rPr lang="tr-TR" sz="2200" dirty="0" smtClean="0">
                <a:latin typeface="Raleway" panose="020B0503030101060003" pitchFamily="34" charset="0"/>
              </a:rPr>
              <a:t>Aşırı ürkeklik ya da korkuların başlaması (yalnız kalma, karanlık, hayalet vb.)</a:t>
            </a:r>
          </a:p>
          <a:p>
            <a:pPr>
              <a:defRPr/>
            </a:pPr>
            <a:r>
              <a:rPr lang="tr-TR" sz="2200" dirty="0" smtClean="0">
                <a:latin typeface="Raleway" panose="020B0503030101060003" pitchFamily="34" charset="0"/>
              </a:rPr>
              <a:t>Oyunlarda sürekli depremi canlandırma/yaşama</a:t>
            </a:r>
          </a:p>
          <a:p>
            <a:pPr>
              <a:defRPr/>
            </a:pPr>
            <a:r>
              <a:rPr lang="tr-TR" sz="2200" dirty="0" smtClean="0">
                <a:latin typeface="Raleway" panose="020B0503030101060003" pitchFamily="34" charset="0"/>
              </a:rPr>
              <a:t>Konuşma zorluğu yaşamaya başlama</a:t>
            </a:r>
            <a:endParaRPr lang="tr-TR" sz="2200" dirty="0">
              <a:latin typeface="Raleway" panose="020B05030301010600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553607" y="548680"/>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8"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a:t>
            </a:r>
            <a:r>
              <a:rPr lang="tr-TR" sz="2200" dirty="0" smtClean="0">
                <a:latin typeface="Raleway" panose="020B0503030101060003" pitchFamily="34" charset="0"/>
              </a:rPr>
              <a:t>düşmesi</a:t>
            </a:r>
            <a:endParaRPr lang="tr-TR" sz="2200" dirty="0">
              <a:latin typeface="Raleway" panose="020B0503030101060003" pitchFamily="34" charset="0"/>
            </a:endParaRPr>
          </a:p>
          <a:p>
            <a:pPr>
              <a:defRPr/>
            </a:pPr>
            <a:r>
              <a:rPr lang="tr-TR" sz="2200" dirty="0">
                <a:latin typeface="Raleway" panose="020B0503030101060003" pitchFamily="34" charset="0"/>
              </a:rPr>
              <a:t>Herkesten </a:t>
            </a:r>
            <a:r>
              <a:rPr lang="tr-TR" sz="2200" dirty="0" smtClean="0">
                <a:latin typeface="Raleway" panose="020B0503030101060003" pitchFamily="34" charset="0"/>
              </a:rPr>
              <a:t>uzaklaşma/içine kapanma</a:t>
            </a:r>
            <a:endParaRPr lang="tr-TR" sz="2200" dirty="0">
              <a:latin typeface="Raleway" panose="020B0503030101060003" pitchFamily="34" charset="0"/>
            </a:endParaRPr>
          </a:p>
          <a:p>
            <a:pPr>
              <a:defRPr/>
            </a:pPr>
            <a:r>
              <a:rPr lang="tr-TR" sz="2200" dirty="0">
                <a:latin typeface="Raleway" panose="020B0503030101060003" pitchFamily="34" charset="0"/>
              </a:rPr>
              <a:t>Kâbus görme, uyumak istememe ya da uyku </a:t>
            </a:r>
            <a:r>
              <a:rPr lang="tr-TR" sz="2200" dirty="0" smtClean="0">
                <a:latin typeface="Raleway" panose="020B0503030101060003" pitchFamily="34" charset="0"/>
              </a:rPr>
              <a:t>problemleri</a:t>
            </a:r>
            <a:endParaRPr lang="tr-TR" sz="2200" dirty="0">
              <a:latin typeface="Raleway" panose="020B0503030101060003" pitchFamily="34" charset="0"/>
            </a:endParaRPr>
          </a:p>
          <a:p>
            <a:pPr>
              <a:defRPr/>
            </a:pPr>
            <a:r>
              <a:rPr lang="tr-TR" sz="2200" dirty="0">
                <a:latin typeface="Raleway" panose="020B0503030101060003" pitchFamily="34" charset="0"/>
              </a:rPr>
              <a:t>Karın ağrısı ya da baş ağrısı gibi fiziksel </a:t>
            </a:r>
            <a:r>
              <a:rPr lang="tr-TR" sz="2200" dirty="0" smtClean="0">
                <a:latin typeface="Raleway" panose="020B0503030101060003" pitchFamily="34" charset="0"/>
              </a:rPr>
              <a:t>şikâyetler</a:t>
            </a:r>
            <a:endParaRPr lang="tr-TR" sz="2200" dirty="0">
              <a:latin typeface="Raleway" panose="020B0503030101060003" pitchFamily="34" charset="0"/>
            </a:endParaRPr>
          </a:p>
          <a:p>
            <a:pPr>
              <a:defRPr/>
            </a:pPr>
            <a:r>
              <a:rPr lang="tr-TR" sz="2200" dirty="0">
                <a:latin typeface="Raleway" panose="020B0503030101060003" pitchFamily="34" charset="0"/>
              </a:rPr>
              <a:t>Aşırı alıngan, sinirli ya da kavgacı </a:t>
            </a:r>
            <a:r>
              <a:rPr lang="tr-TR" sz="2200" dirty="0" smtClean="0">
                <a:latin typeface="Raleway" panose="020B0503030101060003" pitchFamily="34" charset="0"/>
              </a:rPr>
              <a:t>olma</a:t>
            </a:r>
            <a:endParaRPr lang="tr-TR" sz="2200" dirty="0">
              <a:latin typeface="Raleway" panose="020B0503030101060003" pitchFamily="34" charset="0"/>
            </a:endParaRPr>
          </a:p>
          <a:p>
            <a:pPr>
              <a:defRPr/>
            </a:pPr>
            <a:endParaRPr lang="tr-TR" sz="2200" dirty="0">
              <a:latin typeface="Raleway" panose="020B0503030101060003" pitchFamily="34" charset="0"/>
            </a:endParaRPr>
          </a:p>
        </p:txBody>
      </p:sp>
      <p:sp>
        <p:nvSpPr>
          <p:cNvPr id="9"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a:t>
            </a:r>
            <a:r>
              <a:rPr lang="tr-TR" sz="2200" dirty="0" smtClean="0">
                <a:latin typeface="Raleway" panose="020B0503030101060003" pitchFamily="34" charset="0"/>
              </a:rPr>
              <a:t>çekme</a:t>
            </a:r>
            <a:endParaRPr lang="tr-TR" sz="2200" dirty="0">
              <a:latin typeface="Raleway" panose="020B0503030101060003" pitchFamily="34" charset="0"/>
            </a:endParaRPr>
          </a:p>
          <a:p>
            <a:pPr>
              <a:defRPr/>
            </a:pPr>
            <a:r>
              <a:rPr lang="tr-TR" sz="2200" dirty="0">
                <a:latin typeface="Raleway" panose="020B0503030101060003" pitchFamily="34" charset="0"/>
              </a:rPr>
              <a:t>Korkular geliştirme ve hep bu korkulardan söz </a:t>
            </a:r>
            <a:r>
              <a:rPr lang="tr-TR" sz="2200" dirty="0" smtClean="0">
                <a:latin typeface="Raleway" panose="020B0503030101060003" pitchFamily="34" charset="0"/>
              </a:rPr>
              <a:t>etme</a:t>
            </a:r>
            <a:endParaRPr lang="tr-TR" sz="2200" dirty="0">
              <a:latin typeface="Raleway" panose="020B0503030101060003" pitchFamily="34" charset="0"/>
            </a:endParaRPr>
          </a:p>
          <a:p>
            <a:pPr>
              <a:defRPr/>
            </a:pPr>
            <a:r>
              <a:rPr lang="tr-TR" sz="2200" dirty="0">
                <a:latin typeface="Raleway" panose="020B0503030101060003" pitchFamily="34" charset="0"/>
              </a:rPr>
              <a:t>Sevdiği şeylerden artık zevk </a:t>
            </a:r>
            <a:r>
              <a:rPr lang="tr-TR" sz="2200" dirty="0" smtClean="0">
                <a:latin typeface="Raleway" panose="020B0503030101060003" pitchFamily="34" charset="0"/>
              </a:rPr>
              <a:t>alamama</a:t>
            </a:r>
            <a:endParaRPr lang="tr-TR" sz="2200" dirty="0">
              <a:latin typeface="Raleway" panose="020B0503030101060003" pitchFamily="34" charset="0"/>
            </a:endParaRPr>
          </a:p>
          <a:p>
            <a:pPr>
              <a:defRPr/>
            </a:pPr>
            <a:r>
              <a:rPr lang="tr-TR" sz="2200" dirty="0">
                <a:latin typeface="Raleway" panose="020B0503030101060003" pitchFamily="34" charset="0"/>
              </a:rPr>
              <a:t>Daha fazla ya da daha az yemek </a:t>
            </a:r>
            <a:r>
              <a:rPr lang="tr-TR" sz="2200" dirty="0" smtClean="0">
                <a:latin typeface="Raleway" panose="020B0503030101060003" pitchFamily="34" charset="0"/>
              </a:rPr>
              <a:t>yeme</a:t>
            </a:r>
            <a:endParaRPr lang="tr-TR" sz="2200" dirty="0">
              <a:latin typeface="Raleway" panose="020B05030301010600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a:t>
            </a:r>
            <a:r>
              <a:rPr lang="tr-TR" sz="2200" dirty="0" smtClean="0">
                <a:latin typeface="Raleway" panose="020B0503030101060003" pitchFamily="34" charset="0"/>
              </a:rPr>
              <a:t>yaşama</a:t>
            </a:r>
            <a:endParaRPr lang="tr-TR" sz="2200" dirty="0">
              <a:latin typeface="Raleway" panose="020B0503030101060003" pitchFamily="34" charset="0"/>
            </a:endParaRPr>
          </a:p>
          <a:p>
            <a:pPr>
              <a:defRPr/>
            </a:pPr>
            <a:r>
              <a:rPr lang="tr-TR" sz="2200" dirty="0">
                <a:latin typeface="Raleway" panose="020B0503030101060003" pitchFamily="34" charset="0"/>
              </a:rPr>
              <a:t>Depremi hatırlatıcı yerlerden ya da kişilerden </a:t>
            </a:r>
            <a:r>
              <a:rPr lang="tr-TR" sz="2200" dirty="0" smtClean="0">
                <a:latin typeface="Raleway" panose="020B0503030101060003" pitchFamily="34" charset="0"/>
              </a:rPr>
              <a:t>kaçma</a:t>
            </a:r>
            <a:endParaRPr lang="tr-TR" sz="2200" dirty="0">
              <a:latin typeface="Raleway" panose="020B0503030101060003" pitchFamily="34" charset="0"/>
            </a:endParaRPr>
          </a:p>
          <a:p>
            <a:pPr>
              <a:defRPr/>
            </a:pPr>
            <a:r>
              <a:rPr lang="tr-TR" sz="2200" dirty="0">
                <a:latin typeface="Raleway" panose="020B0503030101060003" pitchFamily="34" charset="0"/>
              </a:rPr>
              <a:t>Deprem hakkında konuşmaktan </a:t>
            </a:r>
            <a:r>
              <a:rPr lang="tr-TR" sz="2200" dirty="0" smtClean="0">
                <a:latin typeface="Raleway" panose="020B0503030101060003" pitchFamily="34" charset="0"/>
              </a:rPr>
              <a:t>kaçınma</a:t>
            </a:r>
            <a:endParaRPr lang="tr-TR" sz="2200" dirty="0">
              <a:latin typeface="Raleway" panose="020B0503030101060003" pitchFamily="34" charset="0"/>
            </a:endParaRPr>
          </a:p>
          <a:p>
            <a:pPr>
              <a:defRPr/>
            </a:pPr>
            <a:r>
              <a:rPr lang="tr-TR" sz="2200" dirty="0">
                <a:latin typeface="Raleway" panose="020B0503030101060003" pitchFamily="34" charset="0"/>
              </a:rPr>
              <a:t>Zararlı alışkanlıklara yönelme </a:t>
            </a:r>
            <a:r>
              <a:rPr lang="tr-TR" sz="2200" dirty="0" smtClean="0">
                <a:latin typeface="Raleway" panose="020B0503030101060003" pitchFamily="34" charset="0"/>
              </a:rPr>
              <a:t>(tütün</a:t>
            </a:r>
            <a:r>
              <a:rPr lang="tr-TR" sz="2200" dirty="0">
                <a:latin typeface="Raleway" panose="020B0503030101060003" pitchFamily="34" charset="0"/>
              </a:rPr>
              <a:t>, alkol, madde vb</a:t>
            </a:r>
            <a:r>
              <a:rPr lang="tr-TR" sz="2200" dirty="0" smtClean="0">
                <a:latin typeface="Raleway" panose="020B0503030101060003" pitchFamily="34" charset="0"/>
              </a:rPr>
              <a:t>.)</a:t>
            </a:r>
            <a:endParaRPr lang="tr-TR" sz="2200" dirty="0">
              <a:latin typeface="Raleway" panose="020B0503030101060003" pitchFamily="34" charset="0"/>
            </a:endParaRP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a:t>
            </a:r>
            <a:r>
              <a:rPr lang="tr-TR" sz="2200" dirty="0" smtClean="0">
                <a:latin typeface="Raleway" panose="020B0503030101060003" pitchFamily="34" charset="0"/>
              </a:rPr>
              <a:t>isteği</a:t>
            </a:r>
            <a:endParaRPr lang="tr-TR" sz="2200" dirty="0">
              <a:latin typeface="Raleway" panose="020B0503030101060003" pitchFamily="34" charset="0"/>
            </a:endParaRPr>
          </a:p>
          <a:p>
            <a:pPr>
              <a:defRPr/>
            </a:pPr>
            <a:r>
              <a:rPr lang="tr-TR" sz="2200" dirty="0">
                <a:latin typeface="Raleway" panose="020B0503030101060003" pitchFamily="34" charset="0"/>
              </a:rPr>
              <a:t>Aşırı alıngan ya da öfkeli </a:t>
            </a:r>
            <a:r>
              <a:rPr lang="tr-TR" sz="2200" dirty="0" smtClean="0">
                <a:latin typeface="Raleway" panose="020B0503030101060003" pitchFamily="34" charset="0"/>
              </a:rPr>
              <a:t>olma</a:t>
            </a:r>
            <a:endParaRPr lang="tr-TR" sz="2200" dirty="0">
              <a:latin typeface="Raleway" panose="020B0503030101060003" pitchFamily="34" charset="0"/>
            </a:endParaRPr>
          </a:p>
          <a:p>
            <a:pPr>
              <a:defRPr/>
            </a:pPr>
            <a:r>
              <a:rPr lang="tr-TR" sz="2200" dirty="0">
                <a:latin typeface="Raleway" panose="020B0503030101060003" pitchFamily="34" charset="0"/>
              </a:rPr>
              <a:t>Sevdiği şeylerden artık zevk </a:t>
            </a:r>
            <a:r>
              <a:rPr lang="tr-TR" sz="2200" dirty="0" smtClean="0">
                <a:latin typeface="Raleway" panose="020B0503030101060003" pitchFamily="34" charset="0"/>
              </a:rPr>
              <a:t>almama</a:t>
            </a:r>
            <a:endParaRPr lang="tr-TR" sz="2200" dirty="0">
              <a:latin typeface="Raleway" panose="020B0503030101060003" pitchFamily="34" charset="0"/>
            </a:endParaRPr>
          </a:p>
        </p:txBody>
      </p:sp>
    </p:spTree>
    <p:extLst>
      <p:ext uri="{BB962C8B-B14F-4D97-AF65-F5344CB8AC3E}">
        <p14:creationId xmlns="" xmlns:p14="http://schemas.microsoft.com/office/powerpoint/2010/main" val="4146149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a:t>
            </a:r>
            <a:r>
              <a:rPr lang="tr-TR" sz="2400" b="1" dirty="0">
                <a:latin typeface="Raleway" panose="020B0503030101060003" pitchFamily="34" charset="0"/>
              </a:rPr>
              <a:t>Çocuklarla karşılıklı konuşmak, onlarla sohbet etmek, birlikte resim yapmak ya da oyun oynamak çocukların yaşadıkları bu </a:t>
            </a:r>
            <a:r>
              <a:rPr lang="tr-TR" sz="2400" b="1" dirty="0" smtClean="0">
                <a:latin typeface="Raleway" panose="020B0503030101060003" pitchFamily="34" charset="0"/>
              </a:rPr>
              <a:t>zorlayıcı </a:t>
            </a:r>
            <a:r>
              <a:rPr lang="tr-TR" sz="2400" b="1" dirty="0">
                <a:latin typeface="Raleway" panose="020B0503030101060003" pitchFamily="34" charset="0"/>
              </a:rPr>
              <a:t>süreci atlatmaları için en sağlıklı ve doğal yoldur.</a:t>
            </a:r>
          </a:p>
        </p:txBody>
      </p:sp>
      <p:sp>
        <p:nvSpPr>
          <p:cNvPr id="4" name="Dikdörtgen 13"/>
          <p:cNvSpPr/>
          <p:nvPr/>
        </p:nvSpPr>
        <p:spPr>
          <a:xfrm>
            <a:off x="911424" y="500042"/>
            <a:ext cx="1094521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415480" y="1628800"/>
            <a:ext cx="9073008" cy="6186309"/>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400" b="1"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4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400" b="1"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692696"/>
            <a:ext cx="1047383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 xmlns:p14="http://schemas.microsoft.com/office/powerpoint/2010/main" val="365540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492896"/>
            <a:ext cx="9433048" cy="2448272"/>
          </a:xfrm>
        </p:spPr>
        <p:txBody>
          <a:bodyPr>
            <a:noAutofit/>
          </a:bodyPr>
          <a:lstStyle/>
          <a:p>
            <a:r>
              <a:rPr lang="tr-TR" sz="5400" spc="300" dirty="0" smtClean="0">
                <a:solidFill>
                  <a:schemeClr val="tx2"/>
                </a:solidFill>
                <a:latin typeface="Caveat Brush" pitchFamily="2" charset="0"/>
                <a:cs typeface="Times New Roman" panose="02020603050405020304" pitchFamily="18" charset="0"/>
              </a:rPr>
              <a:t>ACİL DURUMLAR/AFET DURUMLARI</a:t>
            </a:r>
            <a:r>
              <a:rPr lang="tr-TR" sz="5400" spc="300" dirty="0">
                <a:solidFill>
                  <a:schemeClr val="tx2"/>
                </a:solidFill>
                <a:latin typeface="Caveat Brush" pitchFamily="2" charset="0"/>
                <a:cs typeface="Times New Roman" panose="02020603050405020304" pitchFamily="18" charset="0"/>
              </a:rPr>
              <a:t/>
            </a:r>
            <a:br>
              <a:rPr lang="tr-TR" sz="5400" spc="300" dirty="0">
                <a:solidFill>
                  <a:schemeClr val="tx2"/>
                </a:solidFill>
                <a:latin typeface="Caveat Brush" pitchFamily="2" charset="0"/>
                <a:cs typeface="Times New Roman" panose="02020603050405020304" pitchFamily="18" charset="0"/>
              </a:rPr>
            </a:br>
            <a:r>
              <a:rPr lang="tr-TR" sz="5400" spc="300" dirty="0">
                <a:solidFill>
                  <a:schemeClr val="tx2"/>
                </a:solidFill>
                <a:latin typeface="Caveat Brush" pitchFamily="2" charset="0"/>
                <a:cs typeface="Times New Roman" panose="02020603050405020304" pitchFamily="18" charset="0"/>
              </a:rPr>
              <a:t>ve </a:t>
            </a:r>
            <a:br>
              <a:rPr lang="tr-TR" sz="5400" spc="300" dirty="0">
                <a:solidFill>
                  <a:schemeClr val="tx2"/>
                </a:solidFill>
                <a:latin typeface="Caveat Brush" pitchFamily="2" charset="0"/>
                <a:cs typeface="Times New Roman" panose="02020603050405020304" pitchFamily="18" charset="0"/>
              </a:rPr>
            </a:br>
            <a:r>
              <a:rPr lang="tr-TR" sz="5400" spc="300" dirty="0" smtClean="0">
                <a:solidFill>
                  <a:schemeClr val="tx2"/>
                </a:solidFill>
                <a:latin typeface="Caveat Brush" pitchFamily="2" charset="0"/>
                <a:cs typeface="Times New Roman" panose="02020603050405020304" pitchFamily="18" charset="0"/>
              </a:rPr>
              <a:t>BUNLARIN ETKİLERİ </a:t>
            </a:r>
            <a:endParaRPr lang="tr-TR" sz="54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1340768"/>
            <a:ext cx="10972800" cy="4389120"/>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b="1" dirty="0">
                <a:latin typeface="Raleway" panose="020B0503030101060003" pitchFamily="34" charset="0"/>
                <a:cs typeface="Times New Roman" panose="02020603050405020304" pitchFamily="18" charset="0"/>
              </a:rPr>
              <a:t>Çocuklarınızın kaygı ve korku gibi yaşadıkları duyguları size anlatmalarına izin verin</a:t>
            </a:r>
            <a:r>
              <a:rPr lang="tr-TR" sz="1800" dirty="0">
                <a:latin typeface="Raleway" panose="020B0503030101060003" pitchFamily="34" charset="0"/>
                <a:cs typeface="Times New Roman" panose="02020603050405020304" pitchFamily="18" charset="0"/>
              </a:rPr>
              <a:t>. Ancak onları özellikle </a:t>
            </a:r>
            <a:r>
              <a:rPr lang="tr-TR" sz="1800" b="1" dirty="0">
                <a:latin typeface="Raleway" panose="020B0503030101060003" pitchFamily="34" charset="0"/>
                <a:cs typeface="Times New Roman" panose="02020603050405020304" pitchFamily="18" charset="0"/>
              </a:rPr>
              <a:t>yaşananlar hakkında konuşmak için zorlamayın</a:t>
            </a:r>
            <a:r>
              <a:rPr lang="tr-TR" sz="1800" dirty="0">
                <a:latin typeface="Raleway" panose="020B0503030101060003" pitchFamily="34" charset="0"/>
                <a:cs typeface="Times New Roman" panose="02020603050405020304" pitchFamily="18" charset="0"/>
              </a:rPr>
              <a:t>. Sadece dinleyin ve anlayış gösterin. Uygun bir </a:t>
            </a:r>
            <a:r>
              <a:rPr lang="tr-TR" sz="1800" dirty="0" smtClean="0">
                <a:latin typeface="Raleway" panose="020B0503030101060003" pitchFamily="34" charset="0"/>
                <a:cs typeface="Times New Roman" panose="02020603050405020304" pitchFamily="18" charset="0"/>
              </a:rPr>
              <a:t>zamanda </a:t>
            </a:r>
            <a:r>
              <a:rPr lang="tr-TR" sz="1800" dirty="0">
                <a:latin typeface="Raleway" panose="020B0503030101060003" pitchFamily="34" charset="0"/>
                <a:cs typeface="Times New Roman" panose="02020603050405020304" pitchFamily="18" charset="0"/>
              </a:rPr>
              <a:t>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 </a:t>
            </a:r>
            <a:r>
              <a:rPr lang="tr-TR" altLang="tr-TR" sz="1800" i="1" dirty="0">
                <a:latin typeface="Raleway" panose="020B0503030101060003" pitchFamily="34" charset="0"/>
              </a:rPr>
              <a:t> </a:t>
            </a:r>
            <a:r>
              <a:rPr lang="tr-TR" altLang="tr-TR" sz="1800" i="1" dirty="0" smtClean="0">
                <a:latin typeface="Raleway" panose="020B0503030101060003" pitchFamily="34" charset="0"/>
              </a:rPr>
              <a:t>Örneğin "</a:t>
            </a:r>
            <a:r>
              <a:rPr lang="tr-TR" sz="1800" i="1" dirty="0" smtClean="0">
                <a:latin typeface="Raleway" panose="020B0503030101060003" pitchFamily="34" charset="0"/>
              </a:rPr>
              <a:t>Oyuncakların </a:t>
            </a:r>
            <a:r>
              <a:rPr lang="tr-TR" sz="1800" i="1" dirty="0">
                <a:latin typeface="Raleway" panose="020B0503030101060003" pitchFamily="34" charset="0"/>
              </a:rPr>
              <a:t>zarar gördüğü için </a:t>
            </a:r>
            <a:r>
              <a:rPr lang="tr-TR" sz="1800" i="1" dirty="0" smtClean="0">
                <a:latin typeface="Raleway" panose="020B0503030101060003" pitchFamily="34" charset="0"/>
              </a:rPr>
              <a:t>üzüldün." diyebilirsiniz</a:t>
            </a:r>
            <a:r>
              <a:rPr lang="tr-TR" altLang="tr-TR" sz="1800" i="1" dirty="0" smtClean="0">
                <a:latin typeface="Raleway" panose="020B0503030101060003" pitchFamily="34" charset="0"/>
                <a:cs typeface="Times New Roman" panose="02020603050405020304" pitchFamily="18" charset="0"/>
              </a:rPr>
              <a:t>.</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b="1"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a:t>
            </a:r>
            <a:r>
              <a:rPr lang="tr-TR" altLang="tr-TR" sz="1800" dirty="0">
                <a:latin typeface="Raleway" panose="020B0503030101060003" pitchFamily="34" charset="0"/>
                <a:cs typeface="Times New Roman" panose="02020603050405020304" pitchFamily="18" charset="0"/>
              </a:rPr>
              <a:t>Böyle bir </a:t>
            </a:r>
            <a:r>
              <a:rPr lang="tr-TR" altLang="tr-TR" sz="1800" dirty="0" smtClean="0">
                <a:latin typeface="Raleway" panose="020B0503030101060003" pitchFamily="34" charset="0"/>
                <a:cs typeface="Times New Roman" panose="02020603050405020304" pitchFamily="18" charset="0"/>
              </a:rPr>
              <a:t>durumda öğretmenlerin </a:t>
            </a:r>
            <a:r>
              <a:rPr lang="tr-TR" altLang="tr-TR" sz="1800" dirty="0">
                <a:latin typeface="Raleway" panose="020B0503030101060003" pitchFamily="34" charset="0"/>
                <a:cs typeface="Times New Roman" panose="02020603050405020304" pitchFamily="18" charset="0"/>
              </a:rPr>
              <a:t>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5CD2EF79-8D30-3445-AB4C-02405100FC25}"/>
              </a:ext>
            </a:extLst>
          </p:cNvPr>
          <p:cNvSpPr/>
          <p:nvPr/>
        </p:nvSpPr>
        <p:spPr>
          <a:xfrm>
            <a:off x="695400" y="500042"/>
            <a:ext cx="108012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a:t>
            </a:r>
            <a:r>
              <a:rPr lang="tr-TR" sz="2400" b="1" dirty="0">
                <a:latin typeface="Raleway" panose="020B0503030101060003" pitchFamily="34" charset="0"/>
              </a:rPr>
              <a:t>Sevildiklerini ve değer verildiklerini hissettiklerinde çocuklar daha mutlu ve umutlu olurlar.</a:t>
            </a:r>
          </a:p>
        </p:txBody>
      </p:sp>
      <p:sp>
        <p:nvSpPr>
          <p:cNvPr id="4" name="Dikdörtgen 13">
            <a:extLst>
              <a:ext uri="{FF2B5EF4-FFF2-40B4-BE49-F238E27FC236}">
                <a16:creationId xmlns:a16="http://schemas.microsoft.com/office/drawing/2014/main" xmlns="" id="{64611861-5C78-F44A-951D-2CD467243D5B}"/>
              </a:ext>
            </a:extLst>
          </p:cNvPr>
          <p:cNvSpPr/>
          <p:nvPr/>
        </p:nvSpPr>
        <p:spPr>
          <a:xfrm>
            <a:off x="839416" y="766445"/>
            <a:ext cx="1087320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556792"/>
            <a:ext cx="10972800" cy="4389120"/>
          </a:xfrm>
        </p:spPr>
        <p:txBody>
          <a:bodyPr>
            <a:normAutofit fontScale="85000" lnSpcReduction="1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a:t>
            </a:r>
            <a:r>
              <a:rPr lang="tr-TR" sz="2400" b="1" dirty="0">
                <a:latin typeface="Raleway" panose="020B0503030101060003" pitchFamily="34" charset="0"/>
                <a:cs typeface="Times New Roman" panose="02020603050405020304" pitchFamily="18" charset="0"/>
              </a:rPr>
              <a:t>Hem sizin hem de diğer yetişkinlerin meydana gelebilecek bir tehlikeden onları korumak için gerekli önlemleri aldığınızı hatırlatın.</a:t>
            </a:r>
          </a:p>
          <a:p>
            <a:pPr algn="just">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gn="just">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smtClean="0">
                <a:latin typeface="Raleway" panose="020B0503030101060003" pitchFamily="34" charset="0"/>
                <a:cs typeface="Times New Roman" panose="02020603050405020304" pitchFamily="18" charset="0"/>
              </a:rPr>
              <a:t>"güven ihtiyacından"</a:t>
            </a:r>
            <a:r>
              <a:rPr lang="tr-TR" altLang="tr-TR" sz="2400" dirty="0" smtClean="0">
                <a:latin typeface="Raleway" panose="020B0503030101060003" pitchFamily="34" charset="0"/>
                <a:cs typeface="Times New Roman" panose="02020603050405020304" pitchFamily="18" charset="0"/>
              </a:rPr>
              <a:t> </a:t>
            </a:r>
            <a:r>
              <a:rPr lang="tr-TR" altLang="tr-TR" sz="2400" dirty="0">
                <a:latin typeface="Raleway" panose="020B0503030101060003" pitchFamily="34" charset="0"/>
                <a:cs typeface="Times New Roman" panose="02020603050405020304" pitchFamily="18" charset="0"/>
              </a:rPr>
              <a:t>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F1805646-4F9A-FE49-B7D7-7FCF9F069A30}"/>
              </a:ext>
            </a:extLst>
          </p:cNvPr>
          <p:cNvSpPr/>
          <p:nvPr/>
        </p:nvSpPr>
        <p:spPr>
          <a:xfrm>
            <a:off x="609600" y="500042"/>
            <a:ext cx="1131904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b="1" dirty="0" smtClean="0">
                <a:latin typeface="Raleway" panose="020B0503030101060003" pitchFamily="34" charset="0"/>
              </a:rPr>
              <a:t>Zorlayıcı </a:t>
            </a:r>
            <a:r>
              <a:rPr lang="tr-TR" sz="2400" b="1" dirty="0">
                <a:latin typeface="Raleway" panose="020B0503030101060003" pitchFamily="34" charset="0"/>
              </a:rPr>
              <a:t>süreçlerde çocuklar, dikkatli ve düşünceli davranma, cesaretli olma ve umut gibi güçlü yönlerini açığa çıkarırlar. </a:t>
            </a:r>
            <a:r>
              <a:rPr lang="tr-TR" sz="2400" dirty="0">
                <a:latin typeface="Raleway" panose="020B0503030101060003" pitchFamily="34" charset="0"/>
              </a:rPr>
              <a:t>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xmlns="" id="{ADB2AC65-4B7D-E34C-8741-B215D445DB52}"/>
              </a:ext>
            </a:extLst>
          </p:cNvPr>
          <p:cNvSpPr/>
          <p:nvPr/>
        </p:nvSpPr>
        <p:spPr>
          <a:xfrm>
            <a:off x="609600" y="694437"/>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40768"/>
            <a:ext cx="11103024" cy="4536504"/>
          </a:xfrm>
        </p:spPr>
        <p:txBody>
          <a:bodyPr>
            <a:normAutofit fontScale="70000" lnSpcReduction="20000"/>
          </a:bodyPr>
          <a:lstStyle/>
          <a:p>
            <a:pPr algn="just">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a:t>
            </a:r>
            <a:r>
              <a:rPr lang="tr-TR" sz="2400" b="1" dirty="0">
                <a:latin typeface="Raleway" panose="020B0503030101060003" pitchFamily="34" charset="0"/>
                <a:cs typeface="Times New Roman" panose="02020603050405020304" pitchFamily="18" charset="0"/>
              </a:rPr>
              <a:t>çocukların (özellikle </a:t>
            </a:r>
            <a:r>
              <a:rPr lang="tr-TR" sz="2400" b="1" dirty="0" smtClean="0">
                <a:latin typeface="Raleway" panose="020B0503030101060003" pitchFamily="34" charset="0"/>
                <a:cs typeface="Times New Roman" panose="02020603050405020304" pitchFamily="18" charset="0"/>
              </a:rPr>
              <a:t>ergenlik çağındaki çocuklar </a:t>
            </a:r>
            <a:r>
              <a:rPr lang="tr-TR" sz="2400" b="1" dirty="0">
                <a:latin typeface="Raleway" panose="020B0503030101060003" pitchFamily="34" charset="0"/>
                <a:cs typeface="Times New Roman" panose="02020603050405020304" pitchFamily="18" charset="0"/>
              </a:rPr>
              <a:t>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a:t>
            </a:r>
            <a:r>
              <a:rPr lang="tr-TR" altLang="tr-TR" sz="2400" dirty="0" smtClean="0">
                <a:latin typeface="Raleway" panose="020B0503030101060003" pitchFamily="34" charset="0"/>
                <a:cs typeface="Times New Roman" panose="02020603050405020304" pitchFamily="18" charset="0"/>
              </a:rPr>
              <a:t>öykü yazmak </a:t>
            </a:r>
            <a:r>
              <a:rPr lang="tr-TR" altLang="tr-TR" sz="2400" dirty="0">
                <a:latin typeface="Raleway" panose="020B0503030101060003" pitchFamily="34" charset="0"/>
                <a:cs typeface="Times New Roman" panose="02020603050405020304" pitchFamily="18" charset="0"/>
              </a:rPr>
              <a:t>ya da günlük tutmak isteyebilirler</a:t>
            </a:r>
            <a:r>
              <a:rPr lang="tr-TR" altLang="tr-TR" sz="2400" dirty="0" smtClean="0">
                <a:latin typeface="Raleway" panose="020B0503030101060003" pitchFamily="34" charset="0"/>
                <a:cs typeface="Times New Roman" panose="02020603050405020304" pitchFamily="18" charset="0"/>
              </a:rPr>
              <a:t>.</a:t>
            </a:r>
            <a:endParaRPr lang="tr-TR" alt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19662013-66A4-D741-9EF5-9CB41693138B}"/>
              </a:ext>
            </a:extLst>
          </p:cNvPr>
          <p:cNvSpPr/>
          <p:nvPr/>
        </p:nvSpPr>
        <p:spPr>
          <a:xfrm>
            <a:off x="609600" y="500042"/>
            <a:ext cx="1103101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b="1"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a:t>
            </a:r>
            <a:r>
              <a:rPr lang="tr-TR" altLang="tr-TR" sz="2000" dirty="0" smtClean="0">
                <a:latin typeface="Raleway" panose="020B0503030101060003" pitchFamily="34" charset="0"/>
                <a:cs typeface="Times New Roman" panose="02020603050405020304" pitchFamily="18" charset="0"/>
              </a:rPr>
              <a:t>Örneğin "</a:t>
            </a:r>
            <a:r>
              <a:rPr lang="tr-TR" sz="2000" i="1" dirty="0" smtClean="0">
                <a:latin typeface="Raleway" panose="020B0503030101060003" pitchFamily="34" charset="0"/>
              </a:rPr>
              <a:t>Deprem </a:t>
            </a:r>
            <a:r>
              <a:rPr lang="tr-TR" sz="2000" i="1" dirty="0">
                <a:latin typeface="Raleway" panose="020B0503030101060003" pitchFamily="34" charset="0"/>
              </a:rPr>
              <a:t>nedeniyle evimizin hasar </a:t>
            </a:r>
            <a:r>
              <a:rPr lang="tr-TR" sz="2000" i="1" dirty="0" smtClean="0">
                <a:latin typeface="Raleway" panose="020B0503030101060003" pitchFamily="34" charset="0"/>
              </a:rPr>
              <a:t>görmesine üzüldüm."</a:t>
            </a:r>
            <a:r>
              <a:rPr lang="tr-TR" altLang="tr-TR" sz="2000" dirty="0" smtClean="0">
                <a:latin typeface="Raleway" panose="020B0503030101060003" pitchFamily="34" charset="0"/>
                <a:cs typeface="Times New Roman" panose="02020603050405020304" pitchFamily="18" charset="0"/>
              </a:rPr>
              <a:t> diyebilirsiniz.</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xmlns="" id="{30CD0EBB-820B-E144-B3A9-83E8A5DE9ADC}"/>
              </a:ext>
            </a:extLst>
          </p:cNvPr>
          <p:cNvSpPr/>
          <p:nvPr/>
        </p:nvSpPr>
        <p:spPr>
          <a:xfrm>
            <a:off x="609600" y="500042"/>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lnSpcReduction="10000"/>
          </a:bodyPr>
          <a:lstStyle/>
          <a:p>
            <a:pPr>
              <a:lnSpc>
                <a:spcPct val="150000"/>
              </a:lnSpc>
              <a:buNone/>
            </a:pPr>
            <a:r>
              <a:rPr lang="tr-TR" sz="2000" dirty="0">
                <a:latin typeface="Raleway" panose="020B0503030101060003" pitchFamily="34" charset="0"/>
                <a:cs typeface="Times New Roman" panose="02020603050405020304" pitchFamily="18" charset="0"/>
              </a:rPr>
              <a:t>	</a:t>
            </a:r>
            <a:r>
              <a:rPr lang="tr-TR" sz="2000" b="1" dirty="0">
                <a:latin typeface="Raleway" panose="020B0503030101060003" pitchFamily="34" charset="0"/>
                <a:cs typeface="Times New Roman" panose="02020603050405020304" pitchFamily="18" charset="0"/>
              </a:rPr>
              <a:t>SORUMLULUK ALMALARINA İZİN VERİN</a:t>
            </a:r>
          </a:p>
          <a:p>
            <a:pPr>
              <a:lnSpc>
                <a:spcPct val="150000"/>
              </a:lnSpc>
            </a:pPr>
            <a:r>
              <a:rPr lang="tr-TR" sz="2000" dirty="0">
                <a:latin typeface="Raleway" panose="020B0503030101060003" pitchFamily="34" charset="0"/>
                <a:cs typeface="Times New Roman" panose="02020603050405020304" pitchFamily="18" charset="0"/>
              </a:rPr>
              <a:t>Çocukların size ve çevrenizdekilere, alınan önlemlere </a:t>
            </a:r>
            <a:r>
              <a:rPr lang="tr-TR" sz="2000" dirty="0" smtClean="0">
                <a:latin typeface="Raleway" panose="020B0503030101060003" pitchFamily="34" charset="0"/>
                <a:cs typeface="Times New Roman" panose="02020603050405020304" pitchFamily="18" charset="0"/>
              </a:rPr>
              <a:t>uyarak </a:t>
            </a:r>
            <a:r>
              <a:rPr lang="tr-TR" sz="2000" dirty="0">
                <a:latin typeface="Raleway" panose="020B0503030101060003" pitchFamily="34" charset="0"/>
                <a:cs typeface="Times New Roman" panose="02020603050405020304" pitchFamily="18" charset="0"/>
              </a:rPr>
              <a:t>gönüllü olarak yardım etmelerine izin verin. </a:t>
            </a:r>
            <a:r>
              <a:rPr lang="tr-TR" sz="2000" b="1" dirty="0">
                <a:latin typeface="Raleway" panose="020B0503030101060003" pitchFamily="34" charset="0"/>
                <a:cs typeface="Times New Roman" panose="02020603050405020304" pitchFamily="18" charset="0"/>
              </a:rPr>
              <a:t>Özellikle çocukların “her şey kontrol altında” algısının zarar görmemesi için sizin gözetiminizde yaşlarına ve gelişimlerine uygun bazı işlerde size yardımcı olmaları çok önemlidir.</a:t>
            </a:r>
          </a:p>
          <a:p>
            <a:pPr>
              <a:lnSpc>
                <a:spcPct val="150000"/>
              </a:lnSpc>
            </a:pPr>
            <a:r>
              <a:rPr lang="tr-TR" sz="20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000" dirty="0">
                <a:latin typeface="Raleway" panose="020B0503030101060003" pitchFamily="34" charset="0"/>
                <a:cs typeface="Times New Roman" panose="02020603050405020304" pitchFamily="18" charset="0"/>
              </a:rPr>
              <a:t>Önceden oyuncaklarını kaldıran ya da odasını toplayan çocuğunuz aile içinde sorumluluk almak </a:t>
            </a:r>
            <a:r>
              <a:rPr lang="tr-TR" altLang="tr-TR" sz="2000" dirty="0" smtClean="0">
                <a:latin typeface="Raleway" panose="020B0503030101060003" pitchFamily="34" charset="0"/>
                <a:cs typeface="Times New Roman" panose="02020603050405020304" pitchFamily="18" charset="0"/>
              </a:rPr>
              <a:t>istemeyebilir </a:t>
            </a:r>
            <a:r>
              <a:rPr lang="tr-TR" altLang="tr-TR" sz="2000" dirty="0">
                <a:latin typeface="Raleway" panose="020B0503030101060003" pitchFamily="34" charset="0"/>
                <a:cs typeface="Times New Roman" panose="02020603050405020304" pitchFamily="18" charset="0"/>
              </a:rPr>
              <a:t>ya da </a:t>
            </a:r>
            <a:r>
              <a:rPr lang="tr-TR" sz="2000" dirty="0">
                <a:latin typeface="Raleway" panose="020B0503030101060003" pitchFamily="34" charset="0"/>
                <a:cs typeface="Times New Roman" panose="02020603050405020304" pitchFamily="18" charset="0"/>
              </a:rPr>
              <a:t>okul başarısında </a:t>
            </a:r>
            <a:r>
              <a:rPr lang="tr-TR" sz="2000" dirty="0" smtClean="0">
                <a:latin typeface="Raleway" panose="020B0503030101060003" pitchFamily="34" charset="0"/>
                <a:cs typeface="Times New Roman" panose="02020603050405020304" pitchFamily="18" charset="0"/>
              </a:rPr>
              <a:t>farklılıklar yaşanabilir.</a:t>
            </a:r>
            <a:endParaRPr lang="tr-TR" sz="2000" dirty="0">
              <a:latin typeface="Raleway" panose="020B0503030101060003" pitchFamily="34" charset="0"/>
              <a:cs typeface="Times New Roman" panose="02020603050405020304" pitchFamily="18" charset="0"/>
            </a:endParaRPr>
          </a:p>
          <a:p>
            <a:pPr>
              <a:lnSpc>
                <a:spcPct val="150000"/>
              </a:lnSpc>
            </a:pPr>
            <a:r>
              <a:rPr lang="tr-TR" sz="2000" dirty="0">
                <a:latin typeface="Raleway" panose="020B0503030101060003" pitchFamily="34" charset="0"/>
              </a:rPr>
              <a:t>Çocuklar deprem öncesi sahip oldukları hedefleri kaybedebilir ya da o hedefleri artık anlamsız bulabilir. </a:t>
            </a:r>
            <a:r>
              <a:rPr lang="tr-TR" altLang="tr-TR" sz="2000" b="1" dirty="0">
                <a:latin typeface="Raleway" panose="020B0503030101060003" pitchFamily="34" charset="0"/>
              </a:rPr>
              <a:t>Uzun vadeli hedeflerden ziyade beraber kısa vadeli hedefler belirleyebilir ve bunları gerçekleştirmesi yönünde çocuğunuzu destekleyebilirsiniz.</a:t>
            </a:r>
          </a:p>
          <a:p>
            <a:pPr>
              <a:lnSpc>
                <a:spcPct val="150000"/>
              </a:lnSpc>
            </a:pPr>
            <a:endParaRPr lang="tr-TR" sz="2000" dirty="0">
              <a:latin typeface="Raleway" panose="020B0503030101060003" pitchFamily="34" charset="0"/>
            </a:endParaRPr>
          </a:p>
          <a:p>
            <a:pPr>
              <a:lnSpc>
                <a:spcPct val="150000"/>
              </a:lnSpc>
            </a:pPr>
            <a:endParaRPr lang="tr-TR" sz="2000" dirty="0">
              <a:latin typeface="Raleway" panose="020B0503030101060003" pitchFamily="34" charset="0"/>
              <a:cs typeface="Times New Roman" panose="02020603050405020304" pitchFamily="18" charset="0"/>
            </a:endParaRPr>
          </a:p>
          <a:p>
            <a:pPr>
              <a:lnSpc>
                <a:spcPct val="150000"/>
              </a:lnSpc>
            </a:pPr>
            <a:endParaRPr lang="tr-TR" sz="2000" dirty="0">
              <a:latin typeface="Raleway" panose="020B0503030101060003" pitchFamily="34" charset="0"/>
              <a:cs typeface="Times New Roman" panose="02020603050405020304" pitchFamily="18" charset="0"/>
            </a:endParaRPr>
          </a:p>
          <a:p>
            <a:pPr>
              <a:lnSpc>
                <a:spcPct val="150000"/>
              </a:lnSpc>
            </a:pPr>
            <a:endParaRPr lang="tr-TR" sz="20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761CC585-AB64-B546-955A-A8877883989B}"/>
              </a:ext>
            </a:extLst>
          </p:cNvPr>
          <p:cNvSpPr/>
          <p:nvPr/>
        </p:nvSpPr>
        <p:spPr>
          <a:xfrm>
            <a:off x="609600" y="500042"/>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428820"/>
            <a:ext cx="11330516" cy="3831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r>
              <a:rPr lang="tr-TR" altLang="tr-TR" sz="1600" dirty="0" smtClean="0">
                <a:latin typeface="Raleway" panose="020B0503030101060003" pitchFamily="34" charset="0"/>
              </a:rPr>
              <a:t>.</a:t>
            </a:r>
            <a:endParaRPr lang="tr-TR" altLang="tr-TR" sz="1600" dirty="0">
              <a:latin typeface="Raleway" panose="020B0503030101060003" pitchFamily="34" charset="0"/>
            </a:endParaRP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xmlns="" id="{9840ADD1-6D60-7E48-B0F6-C7B36854A9E0}"/>
              </a:ext>
            </a:extLst>
          </p:cNvPr>
          <p:cNvSpPr/>
          <p:nvPr/>
        </p:nvSpPr>
        <p:spPr>
          <a:xfrm>
            <a:off x="445560" y="500042"/>
            <a:ext cx="1141108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 xmlns:p14="http://schemas.microsoft.com/office/powerpoint/2010/main" val="581453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r>
              <a:rPr lang="tr-TR" altLang="tr-TR" sz="2000" dirty="0" smtClean="0">
                <a:latin typeface="Raleway" panose="020B0503030101060003" pitchFamily="34" charset="0"/>
              </a:rPr>
              <a:t>.</a:t>
            </a:r>
            <a:endParaRPr lang="tr-TR" altLang="tr-TR" sz="2000" dirty="0">
              <a:latin typeface="Raleway" panose="020B0503030101060003" pitchFamily="34" charset="0"/>
            </a:endParaRP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r>
              <a:rPr lang="tr-TR" sz="2000" dirty="0" smtClean="0">
                <a:latin typeface="Raleway" panose="020B0503030101060003" pitchFamily="34" charset="0"/>
              </a:rPr>
              <a:t>.</a:t>
            </a:r>
            <a:endParaRPr lang="tr-TR" sz="2000" dirty="0">
              <a:latin typeface="Raleway" panose="020B0503030101060003" pitchFamily="34" charset="0"/>
            </a:endParaRP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xmlns="" id="{8C32AD4A-6C5D-144E-B687-DCD8F3986F65}"/>
              </a:ext>
            </a:extLst>
          </p:cNvPr>
          <p:cNvSpPr/>
          <p:nvPr/>
        </p:nvSpPr>
        <p:spPr>
          <a:xfrm>
            <a:off x="609600" y="500042"/>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340768"/>
            <a:ext cx="10972800" cy="4392488"/>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a:t>
            </a:r>
            <a:r>
              <a:rPr lang="tr-TR" sz="2400" dirty="0" smtClean="0">
                <a:latin typeface="Raleway" panose="020B0503030101060003" pitchFamily="34" charset="0"/>
              </a:rPr>
              <a:t>öğrencilerinize </a:t>
            </a:r>
            <a:r>
              <a:rPr lang="tr-TR" sz="2400" dirty="0">
                <a:latin typeface="Raleway" panose="020B0503030101060003" pitchFamily="34" charset="0"/>
              </a:rPr>
              <a:t>yardımcı olmak için yapabileceğiniz en iyi şeylerden biri de doğru kaynaklardan bilgi almaktır. </a:t>
            </a:r>
            <a:endParaRPr lang="tr-TR" sz="2400" dirty="0" smtClean="0">
              <a:latin typeface="Raleway" panose="020B0503030101060003" pitchFamily="34" charset="0"/>
            </a:endParaRPr>
          </a:p>
          <a:p>
            <a:pPr>
              <a:lnSpc>
                <a:spcPct val="150000"/>
              </a:lnSpc>
            </a:pPr>
            <a:r>
              <a:rPr lang="tr-TR" sz="2400" dirty="0" smtClean="0">
                <a:latin typeface="Raleway" panose="020B0503030101060003" pitchFamily="34" charset="0"/>
              </a:rPr>
              <a:t>Öğrencilerinizle </a:t>
            </a:r>
            <a:r>
              <a:rPr lang="tr-TR" sz="2400" dirty="0">
                <a:latin typeface="Raleway" panose="020B0503030101060003" pitchFamily="34" charset="0"/>
              </a:rPr>
              <a:t>ilgili danışmak istediğiniz bir konu olduğunda yine okul rehberlik ve psikolojik danışma servisinden ve rehberlik ve araştırma merkezlerinden yardım alın</a:t>
            </a:r>
            <a:r>
              <a:rPr lang="tr-TR" sz="2400" dirty="0" smtClean="0">
                <a:latin typeface="Raleway" panose="020B0503030101060003" pitchFamily="34" charset="0"/>
              </a:rPr>
              <a:t>.</a:t>
            </a: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21FBB7DE-915A-5542-A1F4-A3B1D33929CE}"/>
              </a:ext>
            </a:extLst>
          </p:cNvPr>
          <p:cNvSpPr/>
          <p:nvPr/>
        </p:nvSpPr>
        <p:spPr>
          <a:xfrm>
            <a:off x="452398" y="500042"/>
            <a:ext cx="1061215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631504"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664492"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a:t>
            </a:r>
            <a:r>
              <a:rPr lang="tr-TR" sz="2400" dirty="0" smtClean="0">
                <a:latin typeface="Raleway" panose="020B0503030101060003" pitchFamily="34" charset="0"/>
                <a:cs typeface="Times New Roman" panose="02020603050405020304" pitchFamily="18" charset="0"/>
              </a:rPr>
              <a:t>için </a:t>
            </a:r>
            <a:r>
              <a:rPr lang="tr-TR" sz="2400" dirty="0">
                <a:latin typeface="Raleway" panose="020B0503030101060003" pitchFamily="34" charset="0"/>
                <a:cs typeface="Times New Roman" panose="02020603050405020304" pitchFamily="18" charset="0"/>
              </a:rPr>
              <a:t>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75328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a:t>
            </a:r>
            <a:r>
              <a:rPr lang="tr-TR" sz="3600" dirty="0" smtClean="0">
                <a:latin typeface="Caveat Brush" pitchFamily="2" charset="0"/>
                <a:cs typeface="Times New Roman" panose="02020603050405020304" pitchFamily="18" charset="0"/>
              </a:rPr>
              <a:t>DURUMLAR/AFET DURUMLARI</a:t>
            </a:r>
            <a:endParaRPr lang="tr-TR" sz="3600" dirty="0">
              <a:latin typeface="Caveat Brush" pitchFamily="2" charset="0"/>
              <a:cs typeface="Times New Roman" panose="02020603050405020304" pitchFamily="18" charset="0"/>
            </a:endParaRPr>
          </a:p>
        </p:txBody>
      </p:sp>
    </p:spTree>
    <p:extLst>
      <p:ext uri="{BB962C8B-B14F-4D97-AF65-F5344CB8AC3E}">
        <p14:creationId xmlns=""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xmlns="" id="{0D5E4D07-30E4-834E-8B61-C87C48D7C1B8}"/>
              </a:ext>
            </a:extLst>
          </p:cNvPr>
          <p:cNvSpPr/>
          <p:nvPr/>
        </p:nvSpPr>
        <p:spPr>
          <a:xfrm>
            <a:off x="624418" y="500042"/>
            <a:ext cx="1080017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5 Dikdörtgen"/>
          <p:cNvSpPr>
            <a:spLocks noChangeArrowheads="1"/>
          </p:cNvSpPr>
          <p:nvPr/>
        </p:nvSpPr>
        <p:spPr bwMode="auto">
          <a:xfrm>
            <a:off x="624418" y="1628800"/>
            <a:ext cx="11135783"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smtClean="0">
                <a:latin typeface="Raleway" panose="020B0503030101060003" pitchFamily="34" charset="0"/>
                <a:cs typeface="Times New Roman" panose="02020603050405020304" pitchFamily="18" charset="0"/>
              </a:rPr>
              <a:t>Özellikle </a:t>
            </a:r>
            <a:r>
              <a:rPr lang="tr-TR" altLang="tr-TR" sz="2400" dirty="0">
                <a:latin typeface="Raleway" panose="020B0503030101060003" pitchFamily="34" charset="0"/>
                <a:cs typeface="Times New Roman" panose="02020603050405020304" pitchFamily="18" charset="0"/>
              </a:rPr>
              <a:t>deprem fiziksel ve maddi zararlar </a:t>
            </a:r>
            <a:r>
              <a:rPr lang="tr-TR" altLang="tr-TR" sz="2400" dirty="0" smtClean="0">
                <a:latin typeface="Raleway" panose="020B0503030101060003" pitchFamily="34" charset="0"/>
                <a:cs typeface="Times New Roman" panose="02020603050405020304" pitchFamily="18" charset="0"/>
              </a:rPr>
              <a:t>verdiyse </a:t>
            </a:r>
            <a:r>
              <a:rPr lang="tr-TR" altLang="tr-TR" sz="2400" dirty="0">
                <a:latin typeface="Raleway" panose="020B0503030101060003" pitchFamily="34" charset="0"/>
                <a:cs typeface="Times New Roman" panose="02020603050405020304" pitchFamily="18" charset="0"/>
              </a:rPr>
              <a:t>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r>
              <a:rPr lang="tr-TR" altLang="tr-TR" sz="2400" dirty="0" smtClean="0">
                <a:latin typeface="Raleway" panose="020B0503030101060003" pitchFamily="34" charset="0"/>
                <a:cs typeface="Times New Roman" panose="02020603050405020304" pitchFamily="18" charset="0"/>
              </a:rPr>
              <a:t>.</a:t>
            </a:r>
            <a:endParaRPr lang="tr-TR" altLang="tr-TR" sz="2400" dirty="0">
              <a:latin typeface="Raleway" panose="020B0503030101060003" pitchFamily="34" charset="0"/>
              <a:cs typeface="Times New Roman" panose="02020603050405020304" pitchFamily="18" charset="0"/>
            </a:endParaRPr>
          </a:p>
        </p:txBody>
      </p:sp>
    </p:spTree>
    <p:extLst>
      <p:ext uri="{BB962C8B-B14F-4D97-AF65-F5344CB8AC3E}">
        <p14:creationId xmlns="" xmlns:p14="http://schemas.microsoft.com/office/powerpoint/2010/main" val="554983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0972800" cy="4389120"/>
          </a:xfrm>
        </p:spPr>
        <p:txBody>
          <a:bodyPr>
            <a:normAutofit/>
          </a:bodyPr>
          <a:lstStyle/>
          <a:p>
            <a:pPr>
              <a:lnSpc>
                <a:spcPct val="150000"/>
              </a:lnSpc>
              <a:buNone/>
            </a:pPr>
            <a:r>
              <a:rPr lang="tr-TR" sz="2400" b="1" dirty="0">
                <a:latin typeface="Raleway" panose="020B0503030101060003" pitchFamily="34" charset="0"/>
              </a:rPr>
              <a:t>	İHMAL ETMEYİN</a:t>
            </a:r>
          </a:p>
          <a:p>
            <a:pPr>
              <a:lnSpc>
                <a:spcPct val="150000"/>
              </a:lnSpc>
            </a:pPr>
            <a:r>
              <a:rPr lang="tr-TR" sz="2400" dirty="0" smtClean="0">
                <a:latin typeface="Raleway" panose="020B0503030101060003" pitchFamily="34" charset="0"/>
              </a:rPr>
              <a:t>Öğrenciler </a:t>
            </a:r>
            <a:r>
              <a:rPr lang="tr-TR" sz="2400" dirty="0">
                <a:latin typeface="Raleway" panose="020B0503030101060003" pitchFamily="34" charset="0"/>
              </a:rPr>
              <a:t>için en önemli yardımlardan birinin öncelikle sizin toparlanmanız olduğunu unutmayın ve ihmal etmeyin. </a:t>
            </a:r>
            <a:r>
              <a:rPr lang="tr-TR" sz="2400" b="1" dirty="0">
                <a:latin typeface="Raleway" panose="020B0503030101060003" pitchFamily="34" charset="0"/>
              </a:rPr>
              <a:t>Yaşadıklarınızla baş etmek için mümkünse kendinize de zaman ayırın ve sağlığınıza dikkat edin. </a:t>
            </a:r>
            <a:r>
              <a:rPr lang="tr-TR" sz="2400" dirty="0">
                <a:latin typeface="Raleway" panose="020B0503030101060003" pitchFamily="34" charset="0"/>
              </a:rPr>
              <a:t>Yaşadıklarınızı yakınlarınızla paylaşın ya da diğer yetişkinlerle konuşun, gerekirse bir uzmandan yardım alın. </a:t>
            </a:r>
            <a:endParaRPr lang="tr-TR" sz="2400" dirty="0" smtClean="0">
              <a:latin typeface="Raleway" panose="020B0503030101060003" pitchFamily="34" charset="0"/>
            </a:endParaRPr>
          </a:p>
          <a:p>
            <a:pPr>
              <a:lnSpc>
                <a:spcPct val="150000"/>
              </a:lnSpc>
            </a:pPr>
            <a:r>
              <a:rPr lang="tr-TR" sz="2400" dirty="0" smtClean="0">
                <a:latin typeface="Raleway" panose="020B0503030101060003" pitchFamily="34" charset="0"/>
              </a:rPr>
              <a:t>Öz </a:t>
            </a:r>
            <a:r>
              <a:rPr lang="tr-TR" sz="2400" dirty="0">
                <a:latin typeface="Raleway" panose="020B0503030101060003" pitchFamily="34" charset="0"/>
              </a:rPr>
              <a:t>bakım becerilerini ve destek arama becerilerini kullanmalarını destekleyin.</a:t>
            </a:r>
          </a:p>
          <a:p>
            <a:pPr>
              <a:lnSpc>
                <a:spcPct val="15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F55F0E9B-8149-444D-B16E-0AD422161DB0}"/>
              </a:ext>
            </a:extLst>
          </p:cNvPr>
          <p:cNvSpPr/>
          <p:nvPr/>
        </p:nvSpPr>
        <p:spPr>
          <a:xfrm>
            <a:off x="609600" y="500042"/>
            <a:ext cx="10598968"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fontScale="925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smtClean="0">
                <a:latin typeface="Raleway" panose="020B0503030101060003" pitchFamily="34" charset="0"/>
              </a:rPr>
              <a:t>Öğrencilerinizin </a:t>
            </a:r>
            <a:r>
              <a:rPr lang="tr-TR" sz="2400" dirty="0">
                <a:latin typeface="Raleway" panose="020B0503030101060003" pitchFamily="34" charset="0"/>
              </a:rPr>
              <a:t>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a:t>
            </a:r>
            <a:r>
              <a:rPr lang="tr-TR" sz="2400" dirty="0" smtClean="0">
                <a:latin typeface="Raleway" panose="020B0503030101060003" pitchFamily="34" charset="0"/>
              </a:rPr>
              <a:t>öğrencilerinizin </a:t>
            </a:r>
            <a:r>
              <a:rPr lang="tr-TR" sz="2400" dirty="0">
                <a:latin typeface="Raleway" panose="020B0503030101060003" pitchFamily="34" charset="0"/>
              </a:rPr>
              <a:t>alkol kullanımı, sigara kullanımı ya da okul terki gibi riskli davranışlara yönelmesi deprem sonrasında yaşadığı travmatik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E0831253-B449-0F4F-9B6A-84D9404FDE4A}"/>
              </a:ext>
            </a:extLst>
          </p:cNvPr>
          <p:cNvSpPr/>
          <p:nvPr/>
        </p:nvSpPr>
        <p:spPr>
          <a:xfrm>
            <a:off x="609600" y="500042"/>
            <a:ext cx="1081499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465106" y="332656"/>
            <a:ext cx="7261787"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5269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b="1" dirty="0" smtClean="0">
                <a:latin typeface="Raleway" panose="020B0503030101060003" pitchFamily="34" charset="0"/>
              </a:rPr>
              <a:t>Okullar </a:t>
            </a:r>
            <a:r>
              <a:rPr lang="tr-TR" sz="2400" b="1" dirty="0">
                <a:latin typeface="Raleway" panose="020B0503030101060003" pitchFamily="34" charset="0"/>
              </a:rPr>
              <a:t>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a:t>
            </a:r>
            <a:r>
              <a:rPr lang="tr-TR" sz="2400" dirty="0" smtClean="0">
                <a:latin typeface="Raleway" panose="020B0503030101060003" pitchFamily="34" charset="0"/>
              </a:rPr>
              <a:t>katılmak </a:t>
            </a:r>
            <a:r>
              <a:rPr lang="tr-TR" sz="2400" dirty="0">
                <a:latin typeface="Raleway" panose="020B0503030101060003" pitchFamily="34" charset="0"/>
              </a:rPr>
              <a:t>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a:t>
            </a:r>
            <a:r>
              <a:rPr lang="tr-TR" sz="2400" b="1" dirty="0">
                <a:latin typeface="Raleway" panose="020B0503030101060003" pitchFamily="34" charset="0"/>
                <a:cs typeface="Times New Roman" panose="02020603050405020304" pitchFamily="18" charset="0"/>
              </a:rPr>
              <a:t>süreci anlamlandırmalarına yardımcı </a:t>
            </a:r>
            <a:r>
              <a:rPr lang="tr-TR" sz="2400" b="1" dirty="0" smtClean="0">
                <a:latin typeface="Raleway" panose="020B0503030101060003" pitchFamily="34" charset="0"/>
                <a:cs typeface="Times New Roman" panose="02020603050405020304" pitchFamily="18" charset="0"/>
              </a:rPr>
              <a:t>olur</a:t>
            </a:r>
            <a:r>
              <a:rPr lang="tr-TR" sz="2400" dirty="0" smtClean="0">
                <a:latin typeface="Raleway" panose="020B0503030101060003" pitchFamily="34" charset="0"/>
                <a:cs typeface="Times New Roman" panose="02020603050405020304" pitchFamily="18" charset="0"/>
              </a:rPr>
              <a:t>.</a:t>
            </a:r>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Çocukların iyileşme sürecine katkı sağlamak için okul ve aile arasındaki </a:t>
            </a:r>
            <a:r>
              <a:rPr lang="tr-TR" sz="2400" dirty="0" smtClean="0">
                <a:latin typeface="Raleway" panose="020B0503030101060003" pitchFamily="34" charset="0"/>
                <a:cs typeface="Times New Roman" panose="02020603050405020304" pitchFamily="18" charset="0"/>
              </a:rPr>
              <a:t>iş birliğini </a:t>
            </a:r>
            <a:r>
              <a:rPr lang="tr-TR" sz="2400" dirty="0">
                <a:latin typeface="Raleway" panose="020B0503030101060003" pitchFamily="34" charset="0"/>
                <a:cs typeface="Times New Roman" panose="02020603050405020304" pitchFamily="18" charset="0"/>
              </a:rPr>
              <a:t>güçlendirir.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571613"/>
            <a:ext cx="11329259" cy="4665700"/>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a:t>
            </a:r>
            <a:r>
              <a:rPr lang="tr-TR" sz="2400" dirty="0" smtClean="0">
                <a:latin typeface="Raleway" panose="020B0503030101060003" pitchFamily="34" charset="0"/>
                <a:cs typeface="Times New Roman" panose="02020603050405020304" pitchFamily="18" charset="0"/>
              </a:rPr>
              <a:t>için </a:t>
            </a:r>
            <a:r>
              <a:rPr lang="tr-TR" sz="2400" b="1" dirty="0">
                <a:latin typeface="Raleway" panose="020B0503030101060003" pitchFamily="34" charset="0"/>
                <a:cs typeface="Times New Roman" panose="02020603050405020304" pitchFamily="18" charset="0"/>
              </a:rPr>
              <a:t>onların gereksinimlerini herkesten iyi bilir ve gerektiğinde onlara yardım edebilirler</a:t>
            </a:r>
            <a:r>
              <a:rPr lang="tr-TR" sz="2400" b="1" dirty="0" smtClean="0">
                <a:latin typeface="Raleway" panose="020B0503030101060003" pitchFamily="34" charset="0"/>
                <a:cs typeface="Times New Roman" panose="02020603050405020304" pitchFamily="18" charset="0"/>
              </a:rPr>
              <a:t>.</a:t>
            </a:r>
          </a:p>
          <a:p>
            <a:pPr eaLnBrk="1" hangingPunct="1"/>
            <a:r>
              <a:rPr lang="tr-TR" sz="2400" dirty="0" err="1" smtClean="0">
                <a:latin typeface="Raleway" panose="020B0503030101060003" pitchFamily="34" charset="0"/>
                <a:cs typeface="Times New Roman" panose="02020603050405020304" pitchFamily="18" charset="0"/>
              </a:rPr>
              <a:t>Travmatik</a:t>
            </a:r>
            <a:r>
              <a:rPr lang="tr-TR" sz="2400" dirty="0" smtClean="0">
                <a:latin typeface="Raleway" panose="020B0503030101060003" pitchFamily="34" charset="0"/>
                <a:cs typeface="Times New Roman" panose="02020603050405020304" pitchFamily="18" charset="0"/>
              </a:rPr>
              <a:t> </a:t>
            </a:r>
            <a:r>
              <a:rPr lang="tr-TR" sz="2400" dirty="0">
                <a:latin typeface="Raleway" panose="020B0503030101060003" pitchFamily="34" charset="0"/>
                <a:cs typeface="Times New Roman" panose="02020603050405020304" pitchFamily="18" charset="0"/>
              </a:rPr>
              <a:t>olaylarla ilgili </a:t>
            </a:r>
            <a:r>
              <a:rPr lang="tr-TR" sz="2400" b="1" dirty="0">
                <a:latin typeface="Raleway" panose="020B0503030101060003" pitchFamily="34" charset="0"/>
                <a:cs typeface="Times New Roman" panose="02020603050405020304" pitchFamily="18" charset="0"/>
              </a:rPr>
              <a:t>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a:t>
            </a:r>
            <a:r>
              <a:rPr lang="tr-TR" sz="2400" b="1" dirty="0">
                <a:latin typeface="Raleway" panose="020B0503030101060003" pitchFamily="34" charset="0"/>
                <a:cs typeface="Times New Roman" panose="02020603050405020304" pitchFamily="18" charset="0"/>
              </a:rPr>
              <a:t>kayıplarla, acı veren anılarla başa çıkmalarına ve duygularını ifade etmelerine </a:t>
            </a:r>
            <a:r>
              <a:rPr lang="tr-TR" sz="2400" dirty="0">
                <a:latin typeface="Raleway" panose="020B0503030101060003" pitchFamily="34" charset="0"/>
                <a:cs typeface="Times New Roman" panose="02020603050405020304" pitchFamily="18" charset="0"/>
              </a:rPr>
              <a:t>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a:t>
            </a:r>
            <a:r>
              <a:rPr lang="tr-TR" sz="2400" b="1" dirty="0">
                <a:latin typeface="Raleway" panose="020B0503030101060003" pitchFamily="34" charset="0"/>
                <a:cs typeface="Times New Roman" panose="02020603050405020304" pitchFamily="18" charset="0"/>
              </a:rPr>
              <a:t>okul ve aile arasındaki </a:t>
            </a:r>
            <a:r>
              <a:rPr lang="tr-TR" sz="2400" b="1" dirty="0" smtClean="0">
                <a:latin typeface="Raleway" panose="020B0503030101060003" pitchFamily="34" charset="0"/>
                <a:cs typeface="Times New Roman" panose="02020603050405020304" pitchFamily="18" charset="0"/>
              </a:rPr>
              <a:t>iş birliğini </a:t>
            </a:r>
            <a:r>
              <a:rPr lang="tr-TR" sz="2400" b="1" dirty="0">
                <a:latin typeface="Raleway" panose="020B0503030101060003" pitchFamily="34" charset="0"/>
                <a:cs typeface="Times New Roman" panose="02020603050405020304" pitchFamily="18" charset="0"/>
              </a:rPr>
              <a:t>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285728"/>
            <a:ext cx="8458111" cy="1148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 xmlns:p14="http://schemas.microsoft.com/office/powerpoint/2010/main" val="2264696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9361040" cy="892630"/>
          </a:xfrm>
        </p:spPr>
        <p:txBody>
          <a:bodyPr anchor="ctr">
            <a:noAutofit/>
          </a:bodyPr>
          <a:lstStyle/>
          <a:p>
            <a:r>
              <a:rPr lang="tr-TR" sz="3400" dirty="0">
                <a:latin typeface="Caveat Brush" pitchFamily="2" charset="0"/>
              </a:rPr>
              <a:t>OKULLARDA ÖĞRENCİLERE UYGULANACAK PSİKOEĞİTİM PROGRAMIN GENEL AMAÇLARI-1</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23392" y="1772816"/>
            <a:ext cx="11247040" cy="4730931"/>
          </a:xfrm>
        </p:spPr>
        <p:txBody>
          <a:bodyPr>
            <a:noAutofit/>
          </a:bodyPr>
          <a:lstStyle/>
          <a:p>
            <a:pPr marL="457200" indent="-457200">
              <a:lnSpc>
                <a:spcPct val="150000"/>
              </a:lnSpc>
              <a:buFont typeface="+mj-lt"/>
              <a:buAutoNum type="arabicPeriod"/>
            </a:pPr>
            <a:r>
              <a:rPr lang="tr-TR" sz="2200" dirty="0">
                <a:latin typeface="Raleway" panose="020B0503030101060003" pitchFamily="34" charset="0"/>
              </a:rPr>
              <a:t>Öğrencileri </a:t>
            </a:r>
            <a:r>
              <a:rPr lang="tr-TR" sz="2200" dirty="0" err="1">
                <a:latin typeface="Raleway" panose="020B0503030101060003" pitchFamily="34" charset="0"/>
              </a:rPr>
              <a:t>travmatik</a:t>
            </a:r>
            <a:r>
              <a:rPr lang="tr-TR" sz="2200" dirty="0">
                <a:latin typeface="Raleway" panose="020B0503030101060003" pitchFamily="34" charset="0"/>
              </a:rPr>
              <a:t> olaylar ve sonrasında yaşanabilecek normal psikolojik etkiler hakkında bilgilendirmek ve onların bu konuya ilişkin farkındalıklarını </a:t>
            </a:r>
            <a:r>
              <a:rPr lang="tr-TR" sz="2200" dirty="0" smtClean="0">
                <a:latin typeface="Raleway" panose="020B0503030101060003" pitchFamily="34" charset="0"/>
              </a:rPr>
              <a:t>artırmak </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Öğrencilere kendi tepkilerini anlama ve paylaşma olanağı vererek tepkilerinin doğal olduğunu göstermek ve öğrencilerin tepkilerini </a:t>
            </a:r>
            <a:r>
              <a:rPr lang="tr-TR" sz="2200" dirty="0" smtClean="0">
                <a:latin typeface="Raleway" panose="020B0503030101060003" pitchFamily="34" charset="0"/>
              </a:rPr>
              <a:t>normalleştirmek</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Okul sistemi ile öğrenciler arasında yaşantıların paylaşılmasını sağlayarak, öğrencilerin okul ile iletişimini </a:t>
            </a:r>
            <a:r>
              <a:rPr lang="tr-TR" sz="2200" dirty="0" smtClean="0">
                <a:latin typeface="Raleway" panose="020B0503030101060003" pitchFamily="34" charset="0"/>
              </a:rPr>
              <a:t>güçlendirmek</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Öğrencilerin olumlu başa çıkma yöntemlerini fark etmelerini </a:t>
            </a:r>
            <a:r>
              <a:rPr lang="tr-TR" sz="2200" dirty="0" smtClean="0">
                <a:latin typeface="Raleway" panose="020B0503030101060003" pitchFamily="34" charset="0"/>
              </a:rPr>
              <a:t>sağlamak</a:t>
            </a:r>
            <a:endParaRPr lang="tr-TR" sz="2200" dirty="0">
              <a:latin typeface="Raleway" panose="020B0503030101060003" pitchFamily="34" charset="0"/>
            </a:endParaRPr>
          </a:p>
          <a:p>
            <a:pPr marL="457200" indent="-457200">
              <a:lnSpc>
                <a:spcPct val="150000"/>
              </a:lnSpc>
              <a:buFont typeface="+mj-lt"/>
              <a:buAutoNum type="arabicPeriod"/>
            </a:pPr>
            <a:r>
              <a:rPr lang="tr-TR" sz="2200" dirty="0">
                <a:latin typeface="Raleway" panose="020B0503030101060003" pitchFamily="34" charset="0"/>
              </a:rPr>
              <a:t>Öğrencilerin güçlü yanlarını fark etmelerini </a:t>
            </a:r>
            <a:r>
              <a:rPr lang="tr-TR" sz="2200" dirty="0" smtClean="0">
                <a:latin typeface="Raleway" panose="020B0503030101060003" pitchFamily="34" charset="0"/>
              </a:rPr>
              <a:t>sağlamak</a:t>
            </a:r>
            <a:endParaRPr lang="tr-TR" sz="2200" dirty="0">
              <a:latin typeface="Raleway" panose="020B0503030101060003" pitchFamily="34" charset="0"/>
            </a:endParaRPr>
          </a:p>
        </p:txBody>
      </p:sp>
    </p:spTree>
    <p:extLst>
      <p:ext uri="{BB962C8B-B14F-4D97-AF65-F5344CB8AC3E}">
        <p14:creationId xmlns="" xmlns:p14="http://schemas.microsoft.com/office/powerpoint/2010/main" val="962372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5400" y="692696"/>
            <a:ext cx="10081120" cy="892630"/>
          </a:xfrm>
        </p:spPr>
        <p:txBody>
          <a:bodyPr anchor="ctr">
            <a:noAutofit/>
          </a:bodyPr>
          <a:lstStyle/>
          <a:p>
            <a:r>
              <a:rPr lang="tr-TR" sz="3400" dirty="0">
                <a:latin typeface="Caveat Brush" pitchFamily="2" charset="0"/>
              </a:rPr>
              <a:t>OKULLARDA ÖĞRENCİLERE UYGULANACAK PSİKOEĞİTİM PROGRAMIN GENEL AMAÇLARI-2</a:t>
            </a:r>
            <a:endParaRPr lang="tr-TR" sz="3400" dirty="0">
              <a:solidFill>
                <a:schemeClr val="tx1"/>
              </a:solidFill>
              <a:latin typeface="Caveat Brush" pitchFamily="2" charset="0"/>
            </a:endParaRPr>
          </a:p>
        </p:txBody>
      </p:sp>
      <p:sp>
        <p:nvSpPr>
          <p:cNvPr id="3" name="İçerik Yer Tutucusu 2"/>
          <p:cNvSpPr>
            <a:spLocks noGrp="1"/>
          </p:cNvSpPr>
          <p:nvPr>
            <p:ph idx="1"/>
          </p:nvPr>
        </p:nvSpPr>
        <p:spPr>
          <a:xfrm>
            <a:off x="609600" y="2492896"/>
            <a:ext cx="10972800" cy="4120546"/>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a:t>
            </a:r>
            <a:r>
              <a:rPr lang="tr-TR" sz="2400" dirty="0" smtClean="0">
                <a:latin typeface="Raleway" panose="020B0503030101060003" pitchFamily="34" charset="0"/>
              </a:rPr>
              <a:t>sağlamak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a:t>
            </a:r>
            <a:r>
              <a:rPr lang="tr-TR" sz="2400" dirty="0" smtClean="0">
                <a:latin typeface="Raleway" panose="020B0503030101060003" pitchFamily="34" charset="0"/>
              </a:rPr>
              <a:t>kazandırmak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a:t>
            </a:r>
            <a:r>
              <a:rPr lang="tr-TR" sz="2400" dirty="0" smtClean="0">
                <a:latin typeface="Raleway" panose="020B0503030101060003" pitchFamily="34" charset="0"/>
              </a:rPr>
              <a:t>sağlamak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a:t>
            </a:r>
            <a:r>
              <a:rPr lang="tr-TR" sz="2400" dirty="0" smtClean="0">
                <a:latin typeface="Raleway" panose="020B0503030101060003" pitchFamily="34" charset="0"/>
              </a:rPr>
              <a:t>güçlendirmek</a:t>
            </a:r>
            <a:endParaRPr lang="tr-TR" sz="2400" dirty="0">
              <a:latin typeface="Raleway" panose="020B0503030101060003" pitchFamily="34" charset="0"/>
            </a:endParaRP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a:t>
            </a:r>
            <a:r>
              <a:rPr lang="tr-TR" sz="2400" dirty="0" smtClean="0">
                <a:latin typeface="Raleway" panose="020B0503030101060003" pitchFamily="34" charset="0"/>
              </a:rPr>
              <a:t>desteklemek</a:t>
            </a:r>
            <a:endParaRPr lang="tr-TR" sz="2400" dirty="0">
              <a:latin typeface="Raleway" panose="020B0503030101060003" pitchFamily="34" charset="0"/>
            </a:endParaRPr>
          </a:p>
        </p:txBody>
      </p:sp>
    </p:spTree>
    <p:extLst>
      <p:ext uri="{BB962C8B-B14F-4D97-AF65-F5344CB8AC3E}">
        <p14:creationId xmlns="" xmlns:p14="http://schemas.microsoft.com/office/powerpoint/2010/main" val="3635626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41809"/>
            <a:ext cx="10227925" cy="892630"/>
          </a:xfrm>
        </p:spPr>
        <p:txBody>
          <a:bodyPr anchor="ctr">
            <a:normAutofit/>
          </a:bodyPr>
          <a:lstStyle/>
          <a:p>
            <a:r>
              <a:rPr lang="tr-TR" sz="3600" dirty="0">
                <a:solidFill>
                  <a:schemeClr val="tx1"/>
                </a:solidFill>
                <a:latin typeface="Caveat Brush" pitchFamily="2" charset="0"/>
              </a:rPr>
              <a:t>PROGRAMIN UYGULAMA ESASLARI</a:t>
            </a:r>
          </a:p>
        </p:txBody>
      </p:sp>
      <p:sp>
        <p:nvSpPr>
          <p:cNvPr id="3" name="İçerik Yer Tutucusu 2"/>
          <p:cNvSpPr>
            <a:spLocks noGrp="1"/>
          </p:cNvSpPr>
          <p:nvPr>
            <p:ph idx="1"/>
          </p:nvPr>
        </p:nvSpPr>
        <p:spPr>
          <a:xfrm>
            <a:off x="609600" y="1484784"/>
            <a:ext cx="10972800" cy="4730931"/>
          </a:xfrm>
        </p:spPr>
        <p:txBody>
          <a:bodyPr>
            <a:noAutofit/>
          </a:bodyPr>
          <a:lstStyle/>
          <a:p>
            <a:r>
              <a:rPr lang="tr-TR" sz="2400" dirty="0">
                <a:latin typeface="Raleway" panose="020B0503030101060003" pitchFamily="34" charset="0"/>
              </a:rPr>
              <a:t>Bu program psikolojik danışman/rehber öğretmen müşavirliğinde, sınıf rehber öğretmen tarafından öğrencilere uygulanmak üzere hazırlanmıştır. </a:t>
            </a:r>
          </a:p>
          <a:p>
            <a:endParaRPr lang="tr-TR" sz="2400" dirty="0">
              <a:latin typeface="Raleway" panose="020B0503030101060003" pitchFamily="34" charset="0"/>
            </a:endParaRPr>
          </a:p>
          <a:p>
            <a:pPr marL="457200" indent="-457200">
              <a:buFont typeface="+mj-lt"/>
              <a:buAutoNum type="arabicPeriod"/>
            </a:pPr>
            <a:r>
              <a:rPr lang="tr-TR" sz="2400" dirty="0">
                <a:latin typeface="Raleway" panose="020B0503030101060003" pitchFamily="34" charset="0"/>
              </a:rPr>
              <a:t>Okulda psikoeğitim programının planlaması ve yürütülmesi sürecinden okul müdürü sorumludur.</a:t>
            </a:r>
          </a:p>
          <a:p>
            <a:pPr marL="457200" indent="-457200">
              <a:buFont typeface="+mj-lt"/>
              <a:buAutoNum type="arabicPeriod"/>
            </a:pPr>
            <a:r>
              <a:rPr lang="tr-TR" sz="2400" dirty="0">
                <a:latin typeface="Raleway" panose="020B0503030101060003" pitchFamily="34" charset="0"/>
              </a:rPr>
              <a:t>Programın uygulanması için gerekli düzenlemeler okul yönetimi tarafından sağlanacaktır.</a:t>
            </a:r>
          </a:p>
          <a:p>
            <a:pPr marL="457200" indent="-457200">
              <a:buFont typeface="+mj-lt"/>
              <a:buAutoNum type="arabicPeriod"/>
            </a:pPr>
            <a:r>
              <a:rPr lang="tr-TR" sz="2400" dirty="0">
                <a:latin typeface="Raleway" panose="020B0503030101060003" pitchFamily="34" charset="0"/>
              </a:rPr>
              <a:t>Psikolojik danışman/rehber öğretmen veli ve öğretmen oturumlarını, sınıf rehber öğretmeni ise öğrenci oturumlarını yapmakla yükümlüdür.</a:t>
            </a:r>
          </a:p>
          <a:p>
            <a:pPr marL="457200" indent="-457200">
              <a:buFont typeface="+mj-lt"/>
              <a:buAutoNum type="arabicPeriod"/>
            </a:pPr>
            <a:r>
              <a:rPr lang="tr-TR" sz="2400" dirty="0">
                <a:latin typeface="Raleway" panose="020B0503030101060003" pitchFamily="34" charset="0"/>
              </a:rPr>
              <a:t>Öğretmen ve veli oturumları öğrenci oturumlarından önce yapılmalıdır. </a:t>
            </a:r>
          </a:p>
          <a:p>
            <a:endParaRPr lang="tr-TR" sz="2400" dirty="0">
              <a:latin typeface="Raleway" panose="020B0503030101060003" pitchFamily="34" charset="0"/>
            </a:endParaRPr>
          </a:p>
          <a:p>
            <a:pPr marL="457200" indent="-457200">
              <a:buFont typeface="+mj-lt"/>
              <a:buAutoNum type="arabicPeriod"/>
            </a:pPr>
            <a:endParaRPr lang="tr-TR" sz="2400" dirty="0">
              <a:latin typeface="Raleway" panose="020B0503030101060003" pitchFamily="34" charset="0"/>
            </a:endParaRPr>
          </a:p>
        </p:txBody>
      </p:sp>
    </p:spTree>
    <p:extLst>
      <p:ext uri="{BB962C8B-B14F-4D97-AF65-F5344CB8AC3E}">
        <p14:creationId xmlns="" xmlns:p14="http://schemas.microsoft.com/office/powerpoint/2010/main" val="3557578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440" y="260648"/>
            <a:ext cx="11563241" cy="892630"/>
          </a:xfrm>
        </p:spPr>
        <p:txBody>
          <a:bodyPr anchor="ctr">
            <a:noAutofit/>
          </a:bodyPr>
          <a:lstStyle/>
          <a:p>
            <a:r>
              <a:rPr lang="tr-TR" sz="3200" dirty="0">
                <a:solidFill>
                  <a:schemeClr val="tx1"/>
                </a:solidFill>
                <a:latin typeface="Caveat Brush" pitchFamily="2" charset="0"/>
              </a:rPr>
              <a:t>ETKİNLİKLER UYGULANIRKEN DİKKAT EDİLECEK HUSUSLAR</a:t>
            </a:r>
          </a:p>
        </p:txBody>
      </p:sp>
      <p:sp>
        <p:nvSpPr>
          <p:cNvPr id="3" name="İçerik Yer Tutucusu 2"/>
          <p:cNvSpPr>
            <a:spLocks noGrp="1"/>
          </p:cNvSpPr>
          <p:nvPr>
            <p:ph idx="1"/>
          </p:nvPr>
        </p:nvSpPr>
        <p:spPr>
          <a:xfrm>
            <a:off x="551384" y="1268760"/>
            <a:ext cx="10972800" cy="4730931"/>
          </a:xfrm>
        </p:spPr>
        <p:txBody>
          <a:bodyPr>
            <a:noAutofit/>
          </a:bodyPr>
          <a:lstStyle/>
          <a:p>
            <a:pPr marL="457200" indent="-457200">
              <a:buFont typeface="+mj-lt"/>
              <a:buAutoNum type="arabicPeriod"/>
            </a:pPr>
            <a:r>
              <a:rPr lang="tr-TR" sz="2000" dirty="0">
                <a:latin typeface="Raleway" panose="020B0503030101060003" pitchFamily="34" charset="0"/>
              </a:rPr>
              <a:t>Uygulamayı yapacak öğretmen psikoeğitim öğrenci oturumlarına başlamadan önce, etkinlikleri dikkatle okumalı ve psikoeğitim programı ön hazırlıklarını tamamlamalıdır. </a:t>
            </a:r>
          </a:p>
          <a:p>
            <a:pPr marL="457200" indent="-457200">
              <a:buFont typeface="+mj-lt"/>
              <a:buAutoNum type="arabicPeriod"/>
            </a:pPr>
            <a:r>
              <a:rPr lang="tr-TR" sz="2000" dirty="0">
                <a:latin typeface="Raleway" panose="020B0503030101060003" pitchFamily="34" charset="0"/>
              </a:rPr>
              <a:t>Etkinlik paylaşımlarında öğrencilerin gönüllülüğü esastır. Paylaşımda bulunmak istemeyen öğrenciler teşvik edilmeli, fakat zorlanmamalıdır.</a:t>
            </a:r>
          </a:p>
          <a:p>
            <a:pPr marL="457200" indent="-457200">
              <a:buFont typeface="+mj-lt"/>
              <a:buAutoNum type="arabicPeriod"/>
            </a:pPr>
            <a:r>
              <a:rPr lang="tr-TR" sz="2000" dirty="0">
                <a:latin typeface="Raleway" panose="020B0503030101060003" pitchFamily="34" charset="0"/>
              </a:rPr>
              <a:t>Psikoeğitim programı uygulamasında, öğrencilerin duygu ve düşüncelerini ifade etmeleri önemlidir.  Bu nedenle olabildiğince fazla öğrenciye söz hakkı verilmesi, paylaşımların eksik bırakılmaması faydalı olacaktır. </a:t>
            </a:r>
          </a:p>
          <a:p>
            <a:pPr marL="457200" indent="-457200">
              <a:buFont typeface="+mj-lt"/>
              <a:buAutoNum type="arabicPeriod"/>
            </a:pPr>
            <a:r>
              <a:rPr lang="tr-TR" sz="2000" dirty="0">
                <a:latin typeface="Raleway" panose="020B0503030101060003" pitchFamily="34" charset="0"/>
              </a:rPr>
              <a:t>Çizim ya da yazma içeren etkinlik uygulamalarında da önemli olanın öğrencinin kendini ifade etmesidir, öğrencilere de bu durum hatırlatılmalıdır.</a:t>
            </a:r>
          </a:p>
          <a:p>
            <a:pPr marL="457200" indent="-457200">
              <a:buFont typeface="+mj-lt"/>
              <a:buAutoNum type="arabicPeriod"/>
            </a:pPr>
            <a:r>
              <a:rPr lang="tr-TR" altLang="tr-TR" sz="2000" dirty="0" err="1">
                <a:latin typeface="Raleway" panose="020B0503030101060003" pitchFamily="34" charset="0"/>
              </a:rPr>
              <a:t>Psikoeğitim</a:t>
            </a:r>
            <a:r>
              <a:rPr lang="tr-TR" altLang="tr-TR" sz="2000" dirty="0">
                <a:latin typeface="Raleway" panose="020B0503030101060003" pitchFamily="34" charset="0"/>
              </a:rPr>
              <a:t> uygulamaları sırasında yapılan paylaşımlarla ilgili “gizlilik” ilkesi dikkate alınmalıdır.</a:t>
            </a:r>
          </a:p>
          <a:p>
            <a:pPr marL="457200" indent="-457200">
              <a:buFont typeface="+mj-lt"/>
              <a:buAutoNum type="arabicPeriod"/>
            </a:pPr>
            <a:r>
              <a:rPr lang="tr-TR" altLang="tr-TR" sz="2000" dirty="0">
                <a:latin typeface="Raleway" panose="020B0503030101060003" pitchFamily="34" charset="0"/>
              </a:rPr>
              <a:t>Psikolojik danışman/rehber öğretmen, </a:t>
            </a:r>
            <a:r>
              <a:rPr lang="tr-TR" altLang="tr-TR" sz="2000" dirty="0" err="1">
                <a:latin typeface="Raleway" panose="020B0503030101060003" pitchFamily="34" charset="0"/>
              </a:rPr>
              <a:t>psikoeğitim</a:t>
            </a:r>
            <a:r>
              <a:rPr lang="tr-TR" altLang="tr-TR" sz="2000" dirty="0">
                <a:latin typeface="Raleway" panose="020B0503030101060003" pitchFamily="34" charset="0"/>
              </a:rPr>
              <a:t> programının uygulanması sırasında ileri düzeyde etkilendiği tespit edilen öğrencileri ilgili kurum ya da kuruluşlara yönlendirmelidir.</a:t>
            </a: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a:p>
            <a:endParaRPr lang="tr-TR" sz="2000" dirty="0">
              <a:latin typeface="Raleway" panose="020B0503030101060003" pitchFamily="34" charset="0"/>
            </a:endParaRPr>
          </a:p>
          <a:p>
            <a:pPr marL="457200" indent="-457200">
              <a:buFont typeface="+mj-lt"/>
              <a:buAutoNum type="arabicPeriod"/>
            </a:pPr>
            <a:endParaRPr lang="tr-TR" sz="2000" dirty="0">
              <a:latin typeface="Raleway" panose="020B0503030101060003" pitchFamily="34" charset="0"/>
            </a:endParaRPr>
          </a:p>
        </p:txBody>
      </p:sp>
    </p:spTree>
    <p:extLst>
      <p:ext uri="{BB962C8B-B14F-4D97-AF65-F5344CB8AC3E}">
        <p14:creationId xmlns="" xmlns:p14="http://schemas.microsoft.com/office/powerpoint/2010/main" val="1703319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360" y="476672"/>
            <a:ext cx="10227925" cy="892630"/>
          </a:xfrm>
        </p:spPr>
        <p:txBody>
          <a:bodyPr anchor="ctr">
            <a:noAutofit/>
          </a:bodyPr>
          <a:lstStyle/>
          <a:p>
            <a:r>
              <a:rPr lang="tr-TR" sz="3400" dirty="0">
                <a:solidFill>
                  <a:schemeClr val="tx1"/>
                </a:solidFill>
                <a:latin typeface="Caveat Brush" pitchFamily="2" charset="0"/>
              </a:rPr>
              <a:t>ÖZEL EĞİTİM İHTİYACI OLAN </a:t>
            </a:r>
            <a:br>
              <a:rPr lang="tr-TR" sz="3400" dirty="0">
                <a:solidFill>
                  <a:schemeClr val="tx1"/>
                </a:solidFill>
                <a:latin typeface="Caveat Brush" pitchFamily="2" charset="0"/>
              </a:rPr>
            </a:br>
            <a:r>
              <a:rPr lang="tr-TR" sz="3400" dirty="0">
                <a:solidFill>
                  <a:schemeClr val="tx1"/>
                </a:solidFill>
                <a:latin typeface="Caveat Brush" pitchFamily="2" charset="0"/>
              </a:rPr>
              <a:t>ÖĞRENCİLER İÇİN EK BİLGİ ve UYARILAR</a:t>
            </a:r>
          </a:p>
        </p:txBody>
      </p:sp>
      <p:sp>
        <p:nvSpPr>
          <p:cNvPr id="3" name="İçerik Yer Tutucusu 2"/>
          <p:cNvSpPr>
            <a:spLocks noGrp="1"/>
          </p:cNvSpPr>
          <p:nvPr>
            <p:ph idx="1"/>
          </p:nvPr>
        </p:nvSpPr>
        <p:spPr>
          <a:xfrm>
            <a:off x="609600" y="2060848"/>
            <a:ext cx="10972800" cy="4730931"/>
          </a:xfrm>
        </p:spPr>
        <p:txBody>
          <a:bodyPr>
            <a:noAutofit/>
          </a:bodyPr>
          <a:lstStyle/>
          <a:p>
            <a:pPr marL="457200" indent="-457200">
              <a:buFont typeface="+mj-lt"/>
              <a:buAutoNum type="arabicPeriod"/>
            </a:pPr>
            <a:r>
              <a:rPr lang="tr-TR" sz="2400" dirty="0">
                <a:latin typeface="Raleway" panose="020B0503030101060003" pitchFamily="34" charset="0"/>
              </a:rPr>
              <a:t>Etkinlikler, görseller ve oyuncaklarla desteklenebilir.</a:t>
            </a:r>
          </a:p>
          <a:p>
            <a:pPr marL="457200" indent="-457200">
              <a:buFont typeface="+mj-lt"/>
              <a:buAutoNum type="arabicPeriod"/>
            </a:pPr>
            <a:r>
              <a:rPr lang="tr-TR" sz="2400" dirty="0">
                <a:latin typeface="Raleway" panose="020B0503030101060003" pitchFamily="34" charset="0"/>
              </a:rPr>
              <a:t>Etkinlikleri anlamakta güçlük yaşayan öğrenciler için tekrar yapılabilir.</a:t>
            </a:r>
          </a:p>
          <a:p>
            <a:pPr marL="457200" indent="-457200">
              <a:buFont typeface="+mj-lt"/>
              <a:buAutoNum type="arabicPeriod"/>
            </a:pPr>
            <a:r>
              <a:rPr lang="tr-TR" sz="2400" dirty="0">
                <a:latin typeface="Raleway" panose="020B0503030101060003" pitchFamily="34" charset="0"/>
              </a:rPr>
              <a:t>Öğrenciler, etkinliklere katılım konusunda teşvik edilmelidir.</a:t>
            </a:r>
          </a:p>
          <a:p>
            <a:pPr marL="457200" indent="-457200">
              <a:buFont typeface="+mj-lt"/>
              <a:buAutoNum type="arabicPeriod"/>
            </a:pPr>
            <a:r>
              <a:rPr lang="tr-TR" sz="2400" dirty="0">
                <a:latin typeface="Raleway" panose="020B0503030101060003" pitchFamily="34" charset="0"/>
              </a:rPr>
              <a:t>Etkinliklerin uygulanma sürecinde ihtiyaç </a:t>
            </a:r>
            <a:r>
              <a:rPr lang="tr-TR" sz="2400" dirty="0" smtClean="0">
                <a:latin typeface="Raleway" panose="020B0503030101060003" pitchFamily="34" charset="0"/>
              </a:rPr>
              <a:t>hâlinde </a:t>
            </a:r>
            <a:r>
              <a:rPr lang="tr-TR" sz="2400" dirty="0">
                <a:latin typeface="Raleway" panose="020B0503030101060003" pitchFamily="34" charset="0"/>
              </a:rPr>
              <a:t>öğrencilerin ailesinden yardım alınmalıdır.</a:t>
            </a:r>
          </a:p>
          <a:p>
            <a:pPr marL="457200" indent="-457200">
              <a:buFont typeface="+mj-lt"/>
              <a:buAutoNum type="arabicPeriod"/>
            </a:pPr>
            <a:r>
              <a:rPr lang="tr-TR" sz="2400" dirty="0">
                <a:latin typeface="Raleway" panose="020B0503030101060003" pitchFamily="34" charset="0"/>
              </a:rPr>
              <a:t>Etkinlik içerisinde geçen ve öğrencinin bilmediği kavramlar açıklanır.</a:t>
            </a:r>
          </a:p>
          <a:p>
            <a:pPr marL="457200" indent="-457200">
              <a:buFont typeface="+mj-lt"/>
              <a:buAutoNum type="arabicPeriod"/>
            </a:pPr>
            <a:r>
              <a:rPr lang="tr-TR" sz="2400" dirty="0">
                <a:latin typeface="Raleway" panose="020B0503030101060003" pitchFamily="34" charset="0"/>
              </a:rPr>
              <a:t>Resim çizmek ve gözlerini kapatmak istemeyen öğrenciler zorlanmaz.</a:t>
            </a:r>
          </a:p>
          <a:p>
            <a:pPr marL="0" indent="0">
              <a:buNone/>
            </a:pPr>
            <a:endParaRPr lang="tr-TR" sz="2400" dirty="0">
              <a:latin typeface="Raleway" panose="020B0503030101060003" pitchFamily="34" charset="0"/>
            </a:endParaRPr>
          </a:p>
        </p:txBody>
      </p:sp>
    </p:spTree>
    <p:extLst>
      <p:ext uri="{BB962C8B-B14F-4D97-AF65-F5344CB8AC3E}">
        <p14:creationId xmlns="" xmlns:p14="http://schemas.microsoft.com/office/powerpoint/2010/main" val="108230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754886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DURUMLAR/AFET DURUMLARI</a:t>
            </a:r>
          </a:p>
        </p:txBody>
      </p:sp>
      <p:sp>
        <p:nvSpPr>
          <p:cNvPr id="18" name="Metin kutusu 17"/>
          <p:cNvSpPr txBox="1"/>
          <p:nvPr/>
        </p:nvSpPr>
        <p:spPr>
          <a:xfrm>
            <a:off x="767408" y="2333685"/>
            <a:ext cx="10369152" cy="3785652"/>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a:t>
            </a:r>
            <a:r>
              <a:rPr lang="tr-TR" altLang="tr-TR" sz="2400" dirty="0" smtClean="0">
                <a:latin typeface="Raleway" panose="020B0503030101060003" pitchFamily="34" charset="0"/>
                <a:cs typeface="Times New Roman" panose="02020603050405020304" pitchFamily="18" charset="0"/>
              </a:rPr>
              <a:t>de </a:t>
            </a:r>
            <a:r>
              <a:rPr lang="tr-TR" altLang="tr-TR" sz="2400" dirty="0">
                <a:latin typeface="Raleway" panose="020B0503030101060003" pitchFamily="34" charset="0"/>
                <a:cs typeface="Times New Roman" panose="02020603050405020304" pitchFamily="18" charset="0"/>
              </a:rPr>
              <a:t>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a:t>
            </a:r>
            <a:r>
              <a:rPr lang="tr-TR" sz="2400" dirty="0" smtClean="0">
                <a:latin typeface="Raleway" panose="020B0503030101060003" pitchFamily="34" charset="0"/>
                <a:ea typeface="Calibri" panose="020F0502020204030204" pitchFamily="34" charset="0"/>
                <a:cs typeface="Times New Roman" panose="02020603050405020304" pitchFamily="18" charset="0"/>
              </a:rPr>
              <a:t>kayıplarla </a:t>
            </a:r>
            <a:r>
              <a:rPr lang="tr-TR" sz="2400" dirty="0">
                <a:latin typeface="Raleway" panose="020B0503030101060003" pitchFamily="34" charset="0"/>
                <a:ea typeface="Calibri" panose="020F0502020204030204" pitchFamily="34" charset="0"/>
                <a:cs typeface="Times New Roman" panose="02020603050405020304" pitchFamily="18" charset="0"/>
              </a:rPr>
              <a:t>bizi etkilemekle </a:t>
            </a:r>
            <a:r>
              <a:rPr lang="tr-TR" sz="2400" dirty="0" smtClean="0">
                <a:latin typeface="Raleway" panose="020B0503030101060003" pitchFamily="34" charset="0"/>
                <a:ea typeface="Calibri" panose="020F0502020204030204" pitchFamily="34" charset="0"/>
                <a:cs typeface="Times New Roman" panose="02020603050405020304" pitchFamily="18" charset="0"/>
              </a:rPr>
              <a:t>birlikte </a:t>
            </a:r>
            <a:r>
              <a:rPr lang="tr-TR" sz="2400" dirty="0">
                <a:latin typeface="Raleway" panose="020B0503030101060003" pitchFamily="34" charset="0"/>
                <a:ea typeface="Calibri" panose="020F0502020204030204" pitchFamily="34" charset="0"/>
                <a:cs typeface="Times New Roman" panose="02020603050405020304" pitchFamily="18" charset="0"/>
              </a:rPr>
              <a:t>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endParaRPr lang="tr-TR" sz="2400" dirty="0">
              <a:latin typeface="Raleway" panose="020B0503030101060003" pitchFamily="34" charset="0"/>
              <a:ea typeface="Calibri" panose="020F0502020204030204" pitchFamily="34" charset="0"/>
              <a:cs typeface="Times New Roman" panose="02020603050405020304" pitchFamily="18" charset="0"/>
            </a:endParaRPr>
          </a:p>
          <a:p>
            <a:endParaRPr lang="tr-TR" sz="2400" dirty="0">
              <a:latin typeface="Raleway" panose="020B0503030101060003" pitchFamily="34" charset="0"/>
              <a:cs typeface="Times New Roman" panose="02020603050405020304" pitchFamily="18" charset="0"/>
            </a:endParaRPr>
          </a:p>
        </p:txBody>
      </p:sp>
    </p:spTree>
    <p:extLst>
      <p:ext uri="{BB962C8B-B14F-4D97-AF65-F5344CB8AC3E}">
        <p14:creationId xmlns="" xmlns:p14="http://schemas.microsoft.com/office/powerpoint/2010/main" val="1322544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07368" y="2204864"/>
            <a:ext cx="11147989"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a:t>
            </a:r>
            <a:r>
              <a:rPr lang="tr-TR" sz="2800" dirty="0" smtClean="0">
                <a:latin typeface="Raleway" panose="020B0503030101060003" pitchFamily="34" charset="0"/>
                <a:ea typeface="Calibri" panose="020F0502020204030204" pitchFamily="34" charset="0"/>
              </a:rPr>
              <a:t>rağmen </a:t>
            </a:r>
            <a:r>
              <a:rPr lang="tr-TR" sz="2800" dirty="0">
                <a:latin typeface="Raleway" panose="020B0503030101060003" pitchFamily="34" charset="0"/>
                <a:ea typeface="Calibri" panose="020F0502020204030204" pitchFamily="34" charset="0"/>
              </a:rPr>
              <a:t>bu durumun geçeceğini hatırlatın. </a:t>
            </a:r>
          </a:p>
          <a:p>
            <a:pPr marL="457200" indent="-457200">
              <a:lnSpc>
                <a:spcPct val="150000"/>
              </a:lnSpc>
              <a:buFont typeface="Arial" panose="020B0604020202020204" pitchFamily="34" charset="0"/>
              <a:buChar char="•"/>
            </a:pPr>
            <a:r>
              <a:rPr lang="tr-TR" sz="2800" smtClean="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 xmlns:p14="http://schemas.microsoft.com/office/powerpoint/2010/main" val="122196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3392" y="1268760"/>
            <a:ext cx="11041227" cy="4524315"/>
          </a:xfrm>
          <a:prstGeom prst="rect">
            <a:avLst/>
          </a:prstGeom>
        </p:spPr>
        <p:txBody>
          <a:bodyPr wrap="square">
            <a:spAutoFit/>
          </a:bodyPr>
          <a:lstStyle/>
          <a:p>
            <a:pPr algn="ctr">
              <a:lnSpc>
                <a:spcPct val="150000"/>
              </a:lnSpc>
            </a:pPr>
            <a:r>
              <a:rPr lang="tr-TR" sz="4800" spc="300" dirty="0" smtClean="0">
                <a:solidFill>
                  <a:srgbClr val="FF0000"/>
                </a:solidFill>
                <a:latin typeface="Caveat Brush" pitchFamily="2" charset="0"/>
                <a:cs typeface="Times New Roman" panose="02020603050405020304" pitchFamily="18" charset="0"/>
              </a:rPr>
              <a:t>TRAVMA, </a:t>
            </a:r>
            <a:r>
              <a:rPr lang="tr-TR" sz="4800" spc="300" dirty="0">
                <a:solidFill>
                  <a:srgbClr val="FF0000"/>
                </a:solidFill>
                <a:latin typeface="Caveat Brush" pitchFamily="2" charset="0"/>
                <a:cs typeface="Times New Roman" panose="02020603050405020304" pitchFamily="18" charset="0"/>
              </a:rPr>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TRAVMATİK OLAYLAR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ve </a:t>
            </a:r>
            <a:br>
              <a:rPr lang="tr-TR" sz="4800" spc="300" dirty="0">
                <a:solidFill>
                  <a:srgbClr val="FF0000"/>
                </a:solidFill>
                <a:latin typeface="Caveat Brush" pitchFamily="2" charset="0"/>
                <a:cs typeface="Times New Roman" panose="02020603050405020304" pitchFamily="18" charset="0"/>
              </a:rPr>
            </a:br>
            <a:r>
              <a:rPr lang="tr-TR" sz="4800" spc="300" dirty="0">
                <a:solidFill>
                  <a:srgbClr val="FF0000"/>
                </a:solidFill>
                <a:latin typeface="Caveat Brush" pitchFamily="2" charset="0"/>
                <a:cs typeface="Times New Roman" panose="02020603050405020304" pitchFamily="18" charset="0"/>
              </a:rPr>
              <a:t> ETKİLERİ</a:t>
            </a:r>
            <a:endParaRPr lang="tr-TR" sz="4800" dirty="0">
              <a:latin typeface="Caveat Brush" pitchFamily="2" charset="0"/>
            </a:endParaRPr>
          </a:p>
        </p:txBody>
      </p:sp>
    </p:spTree>
    <p:extLst>
      <p:ext uri="{BB962C8B-B14F-4D97-AF65-F5344CB8AC3E}">
        <p14:creationId xmlns=""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99456" y="1844824"/>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99456" y="4154474"/>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a:t>
            </a:r>
            <a:r>
              <a:rPr lang="tr-TR" sz="2400" dirty="0" smtClean="0">
                <a:latin typeface="Raleway" panose="020B0503030101060003" pitchFamily="34" charset="0"/>
                <a:cs typeface="Times New Roman" panose="02020603050405020304" pitchFamily="18" charset="0"/>
              </a:rPr>
              <a:t>olayı/durumu</a:t>
            </a:r>
          </a:p>
          <a:p>
            <a:endParaRPr lang="tr-TR" sz="2400" dirty="0">
              <a:latin typeface="Raleway" panose="020B0503030101060003" pitchFamily="34" charset="0"/>
              <a:cs typeface="Times New Roman" panose="02020603050405020304" pitchFamily="18" charset="0"/>
            </a:endParaRPr>
          </a:p>
          <a:p>
            <a:r>
              <a:rPr lang="tr-TR" sz="2400" dirty="0" smtClean="0">
                <a:latin typeface="Raleway" panose="020B0503030101060003" pitchFamily="34" charset="0"/>
                <a:cs typeface="Times New Roman" panose="02020603050405020304" pitchFamily="18" charset="0"/>
              </a:rPr>
              <a:t>ifade </a:t>
            </a:r>
            <a:r>
              <a:rPr lang="tr-TR" sz="2400" dirty="0">
                <a:latin typeface="Raleway" panose="020B0503030101060003" pitchFamily="34" charset="0"/>
                <a:cs typeface="Times New Roman" panose="02020603050405020304" pitchFamily="18" charset="0"/>
              </a:rPr>
              <a:t>eder.</a:t>
            </a:r>
          </a:p>
        </p:txBody>
      </p:sp>
    </p:spTree>
    <p:extLst>
      <p:ext uri="{BB962C8B-B14F-4D97-AF65-F5344CB8AC3E}">
        <p14:creationId xmlns=""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847528" y="2132856"/>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847071" y="3052975"/>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864195" y="4024890"/>
            <a:ext cx="8496944" cy="523220"/>
          </a:xfrm>
          <a:prstGeom prst="rect">
            <a:avLst/>
          </a:prstGeom>
          <a:noFill/>
        </p:spPr>
        <p:txBody>
          <a:bodyPr wrap="square" rtlCol="0">
            <a:spAutoFit/>
          </a:bodyPr>
          <a:lstStyle/>
          <a:p>
            <a:pPr marL="471170" indent="-471170" algn="just">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4208</TotalTime>
  <Words>2275</Words>
  <Application>Microsoft Office PowerPoint</Application>
  <PresentationFormat>Özel</PresentationFormat>
  <Paragraphs>323</Paragraphs>
  <Slides>60</Slides>
  <Notes>3</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PSİKOSOSYAL DESTEK DEPREM</vt:lpstr>
      <vt:lpstr>SUNUM İÇERİĞİ</vt:lpstr>
      <vt:lpstr>Slayt 3</vt:lpstr>
      <vt:lpstr>ACİL DURUMLAR/AFET DURUMLARI ve  BUNLARIN ETKİLERİ </vt:lpstr>
      <vt:lpstr>Slayt 5</vt:lpstr>
      <vt:lpstr>Slayt 6</vt:lpstr>
      <vt:lpstr>Slayt 7</vt:lpstr>
      <vt:lpstr>Slayt 8</vt:lpstr>
      <vt:lpstr>Slayt 9</vt:lpstr>
      <vt:lpstr>TRAVMA SONRASI STRES TEPKİLERİ</vt:lpstr>
      <vt:lpstr>TRAVMATİK OLAYDAN ETKİNLENME DÜZEYİNİ  BELİRLEYEN FAKTÖRLER</vt:lpstr>
      <vt:lpstr>TRAVMATİK OLAYDAN ETKİNLENME DÜZEYİNİ  BELİRLEYEN FAKTÖRLER</vt:lpstr>
      <vt:lpstr>Slayt 13</vt:lpstr>
      <vt:lpstr>TRAVMA SONRASI TEPKİLER</vt:lpstr>
      <vt:lpstr>Slayt 15</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Slayt 21</vt:lpstr>
      <vt:lpstr>Slayt 22</vt:lpstr>
      <vt:lpstr>Slayt 23</vt:lpstr>
      <vt:lpstr>Slayt 24</vt:lpstr>
      <vt:lpstr>Slayt 25</vt:lpstr>
      <vt:lpstr>Slayt 26</vt:lpstr>
      <vt:lpstr>Slayt 27</vt:lpstr>
      <vt:lpstr>Slayt 28</vt:lpstr>
      <vt:lpstr>Slayt 29</vt:lpstr>
      <vt:lpstr>Slayt 30</vt:lpstr>
      <vt:lpstr>NE ZAMAN DESTEK ALMALIYIM?</vt:lpstr>
      <vt:lpstr>NE ZAMAN DESTEK ALMALIYIM?</vt:lpstr>
      <vt:lpstr>Slayt 33</vt:lpstr>
      <vt:lpstr>Slayt 34</vt:lpstr>
      <vt:lpstr>0-5 YAŞ ARASI ÇOCUKLARIN TEPKİLERİ</vt:lpstr>
      <vt:lpstr>6-11 YAŞ ARASI ÇOCUKLARIN TEPKİLERİ</vt:lpstr>
      <vt:lpstr>12-18 YAŞ ARASI ÇOCUKLARIN TEPKİLERİ</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ÇOCUKLARIN TOPARLANMA SÜRECİNDE OKULLARIN ÖNEMİ</vt:lpstr>
      <vt:lpstr>Slayt 54</vt:lpstr>
      <vt:lpstr>OKULLARDA ÖĞRENCİLERE UYGULANACAK PSİKOEĞİTİM PROGRAMIN GENEL AMAÇLARI-1</vt:lpstr>
      <vt:lpstr>OKULLARDA ÖĞRENCİLERE UYGULANACAK PSİKOEĞİTİM PROGRAMIN GENEL AMAÇLARI-2</vt:lpstr>
      <vt:lpstr>PROGRAMIN UYGULAMA ESASLARI</vt:lpstr>
      <vt:lpstr>ETKİNLİKLER UYGULANIRKEN DİKKAT EDİLECEK HUSUSLAR</vt:lpstr>
      <vt:lpstr>ÖZEL EĞİTİM İHTİYACI OLAN  ÖĞRENCİLER İÇİN EK BİLGİ ve UYARILAR</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UFUK KARACA</cp:lastModifiedBy>
  <cp:revision>302</cp:revision>
  <dcterms:created xsi:type="dcterms:W3CDTF">2020-09-06T06:37:07Z</dcterms:created>
  <dcterms:modified xsi:type="dcterms:W3CDTF">2023-02-17T08:05:23Z</dcterms:modified>
</cp:coreProperties>
</file>